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3"/>
    <p:sldId id="257" r:id="rId4"/>
    <p:sldId id="258" r:id="rId5"/>
    <p:sldId id="279" r:id="rId6"/>
    <p:sldId id="312" r:id="rId7"/>
    <p:sldId id="280" r:id="rId8"/>
    <p:sldId id="290" r:id="rId9"/>
    <p:sldId id="291" r:id="rId10"/>
    <p:sldId id="281" r:id="rId11"/>
    <p:sldId id="303" r:id="rId12"/>
    <p:sldId id="302" r:id="rId13"/>
    <p:sldId id="282" r:id="rId14"/>
    <p:sldId id="300" r:id="rId16"/>
    <p:sldId id="283" r:id="rId17"/>
    <p:sldId id="305" r:id="rId18"/>
    <p:sldId id="284" r:id="rId19"/>
    <p:sldId id="292" r:id="rId20"/>
    <p:sldId id="293" r:id="rId21"/>
    <p:sldId id="285" r:id="rId22"/>
    <p:sldId id="313" r:id="rId23"/>
    <p:sldId id="311" r:id="rId24"/>
    <p:sldId id="286" r:id="rId25"/>
    <p:sldId id="265" r:id="rId26"/>
    <p:sldId id="294" r:id="rId27"/>
    <p:sldId id="295" r:id="rId28"/>
    <p:sldId id="309" r:id="rId29"/>
    <p:sldId id="296" r:id="rId30"/>
    <p:sldId id="307" r:id="rId31"/>
    <p:sldId id="308" r:id="rId32"/>
    <p:sldId id="297" r:id="rId33"/>
    <p:sldId id="304" r:id="rId34"/>
    <p:sldId id="306" r:id="rId35"/>
    <p:sldId id="310" r:id="rId36"/>
    <p:sldId id="299" r:id="rId37"/>
    <p:sldId id="267" r:id="rId38"/>
  </p:sldIdLst>
  <p:sldSz cx="18288000" cy="10287000"/>
  <p:notesSz cx="6858000" cy="9144000"/>
  <p:embeddedFontLst>
    <p:embeddedFont>
      <p:font typeface="Fira Sans Bold" panose="020B0803050000020004"/>
      <p:bold r:id="rId42"/>
    </p:embeddedFont>
    <p:embeddedFont>
      <p:font typeface="Open Sans Bold" panose="020B0806030504020204"/>
      <p:bold r:id="rId43"/>
    </p:embeddedFont>
    <p:embeddedFont>
      <p:font typeface="Fira Sans Medium" panose="020B0603050000020004"/>
      <p:regular r:id="rId44"/>
      <p:italic r:id="rId45"/>
    </p:embeddedFont>
    <p:embeddedFont>
      <p:font typeface="IBM Plex Sans Bold" panose="020B0803050203000203"/>
      <p:bold r:id="rId46"/>
    </p:embeddedFont>
    <p:embeddedFont>
      <p:font typeface="IBM Plex Sans" panose="020B0503050203000203"/>
      <p:regular r:id="rId47"/>
      <p:bold r:id="rId48"/>
      <p:italic r:id="rId49"/>
      <p:boldItalic r:id="rId50"/>
    </p:embeddedFont>
    <p:embeddedFont>
      <p:font typeface="Arial Black" panose="020B0A04020102020204" pitchFamily="34" charset="0"/>
      <p:bold r:id="rId51"/>
    </p:embeddedFont>
    <p:embeddedFont>
      <p:font typeface="Arial Rounded MT Bold" panose="020F0704030504030204" pitchFamily="34" charset="0"/>
      <p:regular r:id="rId52"/>
    </p:embeddedFont>
    <p:embeddedFont>
      <p:font typeface="Calibri" panose="020F0502020204030204" charset="0"/>
      <p:regular r:id="rId53"/>
      <p:bold r:id="rId54"/>
      <p:italic r:id="rId55"/>
      <p:boldItalic r:id="rId56"/>
    </p:embeddedFont>
    <p:embeddedFont>
      <p:font typeface="Open Sans Light Bold" panose="020B0806030504020204"/>
      <p:bold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9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56" d="100"/>
          <a:sy n="56" d="100"/>
        </p:scale>
        <p:origin x="61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7" Type="http://schemas.openxmlformats.org/officeDocument/2006/relationships/font" Target="fonts/font16.fntdata"/><Relationship Id="rId56" Type="http://schemas.openxmlformats.org/officeDocument/2006/relationships/font" Target="fonts/font15.fntdata"/><Relationship Id="rId55" Type="http://schemas.openxmlformats.org/officeDocument/2006/relationships/font" Target="fonts/font14.fntdata"/><Relationship Id="rId54" Type="http://schemas.openxmlformats.org/officeDocument/2006/relationships/font" Target="fonts/font13.fntdata"/><Relationship Id="rId53" Type="http://schemas.openxmlformats.org/officeDocument/2006/relationships/font" Target="fonts/font12.fntdata"/><Relationship Id="rId52" Type="http://schemas.openxmlformats.org/officeDocument/2006/relationships/font" Target="fonts/font11.fntdata"/><Relationship Id="rId51" Type="http://schemas.openxmlformats.org/officeDocument/2006/relationships/font" Target="fonts/font10.fntdata"/><Relationship Id="rId50" Type="http://schemas.openxmlformats.org/officeDocument/2006/relationships/font" Target="fonts/font9.fntdata"/><Relationship Id="rId5" Type="http://schemas.openxmlformats.org/officeDocument/2006/relationships/slide" Target="slides/slide3.xml"/><Relationship Id="rId49" Type="http://schemas.openxmlformats.org/officeDocument/2006/relationships/font" Target="fonts/font8.fntdata"/><Relationship Id="rId48" Type="http://schemas.openxmlformats.org/officeDocument/2006/relationships/font" Target="fonts/font7.fntdata"/><Relationship Id="rId47" Type="http://schemas.openxmlformats.org/officeDocument/2006/relationships/font" Target="fonts/font6.fntdata"/><Relationship Id="rId46" Type="http://schemas.openxmlformats.org/officeDocument/2006/relationships/font" Target="fonts/font5.fntdata"/><Relationship Id="rId45" Type="http://schemas.openxmlformats.org/officeDocument/2006/relationships/font" Target="fonts/font4.fntdata"/><Relationship Id="rId44" Type="http://schemas.openxmlformats.org/officeDocument/2006/relationships/font" Target="fonts/font3.fntdata"/><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6C55A-F0BC-4FF1-A339-5311B5CB5F44}" type="datetimeFigureOut">
              <a:rPr lang="fr-FR" smtClean="0"/>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endParaRPr lang="fr-FR" smtClean="0"/>
          </a:p>
          <a:p>
            <a:pPr lvl="1"/>
            <a:r>
              <a:rPr lang="fr-FR" smtClean="0"/>
              <a:t>Deuxième niveau</a:t>
            </a:r>
            <a:endParaRPr lang="fr-FR" smtClean="0"/>
          </a:p>
          <a:p>
            <a:pPr lvl="2"/>
            <a:r>
              <a:rPr lang="fr-FR" smtClean="0"/>
              <a:t>Troisième niveau</a:t>
            </a:r>
            <a:endParaRPr lang="fr-FR" smtClean="0"/>
          </a:p>
          <a:p>
            <a:pPr lvl="3"/>
            <a:r>
              <a:rPr lang="fr-FR" smtClean="0"/>
              <a:t>Quatrième niveau</a:t>
            </a:r>
            <a:endParaRPr lang="fr-FR" smtClean="0"/>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1463DF-6A37-4448-AB38-E311E8ABFB08}" type="slidenum">
              <a:rPr lang="fr-FR" smtClean="0"/>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smtClean="0"/>
              <a:t>fgf</a:t>
            </a:r>
            <a:endParaRPr lang="fr-FR" dirty="0"/>
          </a:p>
        </p:txBody>
      </p:sp>
      <p:sp>
        <p:nvSpPr>
          <p:cNvPr id="4" name="Espace réservé du numéro de diapositive 3"/>
          <p:cNvSpPr>
            <a:spLocks noGrp="1"/>
          </p:cNvSpPr>
          <p:nvPr>
            <p:ph type="sldNum" sz="quarter" idx="10"/>
          </p:nvPr>
        </p:nvSpPr>
        <p:spPr/>
        <p:txBody>
          <a:bodyPr/>
          <a:lstStyle/>
          <a:p>
            <a:fld id="{B41463DF-6A37-4448-AB38-E311E8ABFB08}" type="slidenum">
              <a:rPr lang="fr-FR" smtClean="0"/>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gbif.org/occurrence/search?dataset_key=ba0c03ab-fa61-4a3c-8db7-35c8c3454168" TargetMode="Externa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ebird.org/data/download?p=ebd_BE_201501_202212_relNov-2022.zip" TargetMode="External"/><Relationship Id="rId1" Type="http://schemas.openxmlformats.org/officeDocument/2006/relationships/hyperlink" Target="https://ebird.org/data/download?p=ebd_MA_201501_202212_prv_relNov-2022.zi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2073456" y="955303"/>
            <a:ext cx="9982200" cy="7694414"/>
          </a:xfrm>
          <a:prstGeom prst="rect">
            <a:avLst/>
          </a:prstGeom>
        </p:spPr>
        <p:txBody>
          <a:bodyPr wrap="square" lIns="0" tIns="0" rIns="0" bIns="0" rtlCol="0" anchor="t">
            <a:spAutoFit/>
          </a:bodyPr>
          <a:lstStyle/>
          <a:p>
            <a:pPr>
              <a:lnSpc>
                <a:spcPts val="12000"/>
              </a:lnSpc>
            </a:pPr>
            <a:r>
              <a:rPr lang="fr-FR" sz="10000" dirty="0">
                <a:solidFill>
                  <a:srgbClr val="000000"/>
                </a:solidFill>
                <a:latin typeface="Fira Sans Bold" panose="020B0803050000020004"/>
              </a:rPr>
              <a:t>Monitoring de l'abondance des oiseaux marins</a:t>
            </a:r>
            <a:endParaRPr lang="fr-FR" sz="10000" dirty="0">
              <a:solidFill>
                <a:srgbClr val="000000"/>
              </a:solidFill>
              <a:latin typeface="Fira Sans Bold" panose="020B0803050000020004"/>
            </a:endParaRPr>
          </a:p>
          <a:p>
            <a:pPr>
              <a:lnSpc>
                <a:spcPts val="12000"/>
              </a:lnSpc>
            </a:pPr>
            <a:endParaRPr lang="fr-FR" sz="10000" dirty="0">
              <a:solidFill>
                <a:srgbClr val="000000"/>
              </a:solidFill>
              <a:latin typeface="Fira Sans Bold" panose="020B0803050000020004"/>
            </a:endParaRPr>
          </a:p>
          <a:p>
            <a:pPr>
              <a:lnSpc>
                <a:spcPts val="12000"/>
              </a:lnSpc>
            </a:pPr>
            <a:endParaRPr lang="fr-FR" sz="10000" dirty="0">
              <a:solidFill>
                <a:srgbClr val="000000"/>
              </a:solidFill>
              <a:latin typeface="Fira Sans Bold" panose="020B0803050000020004"/>
            </a:endParaRPr>
          </a:p>
        </p:txBody>
      </p:sp>
      <p:grpSp>
        <p:nvGrpSpPr>
          <p:cNvPr id="3" name="Group 3"/>
          <p:cNvGrpSpPr/>
          <p:nvPr/>
        </p:nvGrpSpPr>
        <p:grpSpPr>
          <a:xfrm>
            <a:off x="14328902" y="2317173"/>
            <a:ext cx="7321033" cy="6340049"/>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a:off x="11474553" y="6057900"/>
            <a:ext cx="5708697" cy="4943758"/>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390880" y="6397595"/>
            <a:ext cx="5978168" cy="3922742"/>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9" name="Group 9"/>
          <p:cNvGrpSpPr/>
          <p:nvPr/>
        </p:nvGrpSpPr>
        <p:grpSpPr>
          <a:xfrm>
            <a:off x="13737770" y="624143"/>
            <a:ext cx="3799619" cy="3290488"/>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2" name="TextBox 12"/>
          <p:cNvSpPr txBox="1"/>
          <p:nvPr/>
        </p:nvSpPr>
        <p:spPr>
          <a:xfrm>
            <a:off x="1066800" y="8082915"/>
            <a:ext cx="7447915" cy="1184910"/>
          </a:xfrm>
          <a:prstGeom prst="rect">
            <a:avLst/>
          </a:prstGeom>
        </p:spPr>
        <p:txBody>
          <a:bodyPr wrap="square" lIns="0" tIns="0" rIns="0" bIns="0" rtlCol="0" anchor="t">
            <a:spAutoFit/>
          </a:bodyPr>
          <a:lstStyle/>
          <a:p>
            <a:pPr algn="l">
              <a:lnSpc>
                <a:spcPts val="4620"/>
              </a:lnSpc>
            </a:pPr>
            <a:r>
              <a:rPr lang="en-US" sz="3300" dirty="0" err="1">
                <a:solidFill>
                  <a:schemeClr val="tx1"/>
                </a:solidFill>
                <a:latin typeface="Open Sans Bold" panose="020B0806030504020204"/>
                <a:sym typeface="+mn-ea"/>
              </a:rPr>
              <a:t>Pr</a:t>
            </a:r>
            <a:r>
              <a:rPr lang="fr-FR" altLang="en-US" sz="3300" dirty="0" err="1">
                <a:solidFill>
                  <a:schemeClr val="tx1"/>
                </a:solidFill>
                <a:latin typeface="Open Sans Bold" panose="020B0806030504020204"/>
                <a:sym typeface="+mn-ea"/>
              </a:rPr>
              <a:t>é</a:t>
            </a:r>
            <a:r>
              <a:rPr lang="en-US" sz="3300" dirty="0" err="1">
                <a:solidFill>
                  <a:schemeClr val="tx1"/>
                </a:solidFill>
                <a:latin typeface="Open Sans Bold" panose="020B0806030504020204"/>
                <a:sym typeface="+mn-ea"/>
              </a:rPr>
              <a:t>senté</a:t>
            </a:r>
            <a:r>
              <a:rPr lang="en-US" sz="3300" dirty="0">
                <a:solidFill>
                  <a:schemeClr val="tx1"/>
                </a:solidFill>
                <a:latin typeface="Open Sans Bold" panose="020B0806030504020204"/>
                <a:sym typeface="+mn-ea"/>
              </a:rPr>
              <a:t> par :</a:t>
            </a:r>
            <a:endParaRPr lang="en-US" sz="3300" dirty="0">
              <a:solidFill>
                <a:schemeClr val="tx1"/>
              </a:solidFill>
              <a:latin typeface="Open Sans Bold" panose="020B0806030504020204"/>
            </a:endParaRPr>
          </a:p>
          <a:p>
            <a:pPr marL="712470" lvl="1" indent="-356235" algn="l">
              <a:lnSpc>
                <a:spcPts val="4620"/>
              </a:lnSpc>
              <a:buFont typeface="Arial" panose="020B0604020202020204"/>
              <a:buChar char="•"/>
            </a:pPr>
            <a:r>
              <a:rPr lang="fr-FR" altLang="en-US" sz="3300" dirty="0" err="1" smtClean="0">
                <a:solidFill>
                  <a:schemeClr val="tx1"/>
                </a:solidFill>
                <a:latin typeface="Open Sans Bold" panose="020B0806030504020204"/>
                <a:sym typeface="+mn-ea"/>
              </a:rPr>
              <a:t>Mustapha Ahricha</a:t>
            </a:r>
            <a:r>
              <a:rPr lang="en-US" sz="3300" dirty="0" smtClean="0">
                <a:solidFill>
                  <a:srgbClr val="F2EF12"/>
                </a:solidFill>
                <a:latin typeface="Open Sans Bold" panose="020B0806030504020204"/>
                <a:sym typeface="+mn-ea"/>
              </a:rPr>
              <a:t> </a:t>
            </a:r>
            <a:endParaRPr lang="en-US" sz="3400" dirty="0">
              <a:solidFill>
                <a:srgbClr val="100F0D"/>
              </a:solidFill>
              <a:latin typeface="Open Sans Extra Bold" panose="020B0906030804020204"/>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914400" y="2907661"/>
            <a:ext cx="20521622" cy="4049306"/>
            <a:chOff x="0" y="-1342412"/>
            <a:chExt cx="27362163" cy="5399073"/>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3149600" y="-1342412"/>
              <a:ext cx="24212563" cy="2616101"/>
            </a:xfrm>
            <a:prstGeom prst="rect">
              <a:avLst/>
            </a:prstGeom>
          </p:spPr>
          <p:txBody>
            <a:bodyPr lIns="0" tIns="0" rIns="0" bIns="0" rtlCol="0" anchor="t">
              <a:spAutoFit/>
            </a:bodyPr>
            <a:lstStyle/>
            <a:p>
              <a:pPr>
                <a:lnSpc>
                  <a:spcPts val="15345"/>
                </a:lnSpc>
              </a:pPr>
              <a:r>
                <a:rPr lang="en-US" sz="12790" dirty="0" err="1" smtClean="0">
                  <a:solidFill>
                    <a:srgbClr val="A4E473"/>
                  </a:solidFill>
                  <a:latin typeface="Fira Sans Medium" panose="020B0603050000020004"/>
                </a:rPr>
                <a:t>Schéma</a:t>
              </a:r>
              <a:r>
                <a:rPr lang="en-US" sz="12790" dirty="0" smtClean="0">
                  <a:solidFill>
                    <a:srgbClr val="A4E473"/>
                  </a:solidFill>
                  <a:latin typeface="Fira Sans Medium" panose="020B0603050000020004"/>
                </a:rPr>
                <a:t> </a:t>
              </a:r>
              <a:r>
                <a:rPr lang="en-US" sz="12790" dirty="0" err="1" smtClean="0">
                  <a:solidFill>
                    <a:srgbClr val="A4E473"/>
                  </a:solidFill>
                  <a:latin typeface="Fira Sans Medium" panose="020B0603050000020004"/>
                </a:rPr>
                <a:t>en</a:t>
              </a:r>
              <a:r>
                <a:rPr lang="en-US" sz="12790" dirty="0" smtClean="0">
                  <a:solidFill>
                    <a:srgbClr val="A4E473"/>
                  </a:solidFill>
                  <a:latin typeface="Fira Sans Medium" panose="020B0603050000020004"/>
                </a:rPr>
                <a:t> </a:t>
              </a:r>
              <a:r>
                <a:rPr lang="en-US" sz="12790" dirty="0" err="1" smtClean="0">
                  <a:solidFill>
                    <a:srgbClr val="A4E473"/>
                  </a:solidFill>
                  <a:latin typeface="Fira Sans Medium" panose="020B0603050000020004"/>
                </a:rPr>
                <a:t>étoile</a:t>
              </a:r>
              <a:r>
                <a:rPr lang="en-US" sz="12790" dirty="0" smtClean="0">
                  <a:solidFill>
                    <a:srgbClr val="A4E473"/>
                  </a:solidFill>
                  <a:latin typeface="Fira Sans Medium" panose="020B0603050000020004"/>
                </a:rPr>
                <a:t> :</a:t>
              </a:r>
              <a:endParaRPr lang="en-US" sz="12790" dirty="0" smtClean="0">
                <a:solidFill>
                  <a:srgbClr val="A4E473"/>
                </a:solidFill>
                <a:latin typeface="Fira Sans Medium" panose="020B0603050000020004"/>
              </a:endParaRPr>
            </a:p>
          </p:txBody>
        </p:sp>
      </p:grpSp>
      <p:grpSp>
        <p:nvGrpSpPr>
          <p:cNvPr id="5" name="Group 5"/>
          <p:cNvGrpSpPr/>
          <p:nvPr/>
        </p:nvGrpSpPr>
        <p:grpSpPr>
          <a:xfrm>
            <a:off x="12869442" y="5904696"/>
            <a:ext cx="6383425" cy="5528076"/>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914400" y="0"/>
            <a:ext cx="3505200" cy="3048000"/>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9" name="Group 9"/>
          <p:cNvGrpSpPr/>
          <p:nvPr/>
        </p:nvGrpSpPr>
        <p:grpSpPr>
          <a:xfrm>
            <a:off x="2057400" y="-359396"/>
            <a:ext cx="2141618" cy="1854652"/>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1" name="Rectangle 10"/>
          <p:cNvSpPr/>
          <p:nvPr/>
        </p:nvSpPr>
        <p:spPr>
          <a:xfrm>
            <a:off x="4876800" y="6034780"/>
            <a:ext cx="2787943" cy="584775"/>
          </a:xfrm>
          <a:prstGeom prst="rect">
            <a:avLst/>
          </a:prstGeom>
        </p:spPr>
        <p:txBody>
          <a:bodyPr wrap="none">
            <a:spAutoFit/>
          </a:bodyPr>
          <a:lstStyle/>
          <a:p>
            <a:r>
              <a:rPr lang="fr-FR" sz="3200" b="1" i="1" dirty="0">
                <a:solidFill>
                  <a:schemeClr val="bg2"/>
                </a:solidFill>
              </a:rPr>
              <a:t>=</a:t>
            </a:r>
            <a:r>
              <a:rPr lang="fr-FR" sz="3200" b="1" i="1" dirty="0" smtClean="0">
                <a:solidFill>
                  <a:schemeClr val="bg2"/>
                </a:solidFill>
              </a:rPr>
              <a:t>&gt; Table de fait</a:t>
            </a:r>
            <a:endParaRPr lang="fr-FR" sz="3200" dirty="0"/>
          </a:p>
        </p:txBody>
      </p:sp>
      <p:sp>
        <p:nvSpPr>
          <p:cNvPr id="13" name="Rectangle 12"/>
          <p:cNvSpPr/>
          <p:nvPr/>
        </p:nvSpPr>
        <p:spPr>
          <a:xfrm>
            <a:off x="4843462" y="6990304"/>
            <a:ext cx="4448462" cy="584775"/>
          </a:xfrm>
          <a:prstGeom prst="rect">
            <a:avLst/>
          </a:prstGeom>
        </p:spPr>
        <p:txBody>
          <a:bodyPr wrap="none">
            <a:spAutoFit/>
          </a:bodyPr>
          <a:lstStyle/>
          <a:p>
            <a:pPr lvl="0"/>
            <a:r>
              <a:rPr lang="fr-FR" sz="3200" b="1" i="1" dirty="0" smtClean="0">
                <a:solidFill>
                  <a:srgbClr val="EEECE1"/>
                </a:solidFill>
              </a:rPr>
              <a:t>=&gt; Tables </a:t>
            </a:r>
            <a:r>
              <a:rPr lang="fr-FR" sz="3200" b="1" i="1" dirty="0">
                <a:solidFill>
                  <a:srgbClr val="EEECE1"/>
                </a:solidFill>
              </a:rPr>
              <a:t>de </a:t>
            </a:r>
            <a:r>
              <a:rPr lang="fr-FR" sz="3200" b="1" i="1" dirty="0" smtClean="0">
                <a:solidFill>
                  <a:srgbClr val="EEECE1"/>
                </a:solidFill>
              </a:rPr>
              <a:t>dimensions</a:t>
            </a:r>
            <a:endParaRPr lang="fr-FR" sz="3200" dirty="0">
              <a:solidFill>
                <a:prstClr val="black"/>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914400" y="4000500"/>
            <a:ext cx="21124487" cy="2956467"/>
            <a:chOff x="0" y="114706"/>
            <a:chExt cx="28165983" cy="3941955"/>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3953420" y="114706"/>
              <a:ext cx="24212563" cy="2616101"/>
            </a:xfrm>
            <a:prstGeom prst="rect">
              <a:avLst/>
            </a:prstGeom>
          </p:spPr>
          <p:txBody>
            <a:bodyPr lIns="0" tIns="0" rIns="0" bIns="0" rtlCol="0" anchor="t">
              <a:spAutoFit/>
            </a:bodyPr>
            <a:lstStyle/>
            <a:p>
              <a:pPr>
                <a:lnSpc>
                  <a:spcPts val="15345"/>
                </a:lnSpc>
              </a:pPr>
              <a:endParaRPr lang="en-US" sz="12790" dirty="0">
                <a:solidFill>
                  <a:srgbClr val="A4E473"/>
                </a:solidFill>
                <a:latin typeface="Fira Sans Medium" panose="020B0603050000020004"/>
              </a:endParaRPr>
            </a:p>
          </p:txBody>
        </p:sp>
      </p:grpSp>
      <p:pic>
        <p:nvPicPr>
          <p:cNvPr id="5" name="Image 4"/>
          <p:cNvPicPr>
            <a:picLocks noChangeAspect="1"/>
          </p:cNvPicPr>
          <p:nvPr/>
        </p:nvPicPr>
        <p:blipFill>
          <a:blip r:embed="rId1"/>
          <a:stretch>
            <a:fillRect/>
          </a:stretch>
        </p:blipFill>
        <p:spPr>
          <a:xfrm>
            <a:off x="835219" y="952501"/>
            <a:ext cx="16054252" cy="86868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752600" y="3407396"/>
            <a:ext cx="21124487" cy="2956467"/>
            <a:chOff x="0" y="114706"/>
            <a:chExt cx="28165983" cy="3941955"/>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3953420" y="114706"/>
              <a:ext cx="24212563" cy="2616101"/>
            </a:xfrm>
            <a:prstGeom prst="rect">
              <a:avLst/>
            </a:prstGeom>
          </p:spPr>
          <p:txBody>
            <a:bodyPr lIns="0" tIns="0" rIns="0" bIns="0" rtlCol="0" anchor="t">
              <a:spAutoFit/>
            </a:bodyPr>
            <a:lstStyle/>
            <a:p>
              <a:pPr>
                <a:lnSpc>
                  <a:spcPts val="15345"/>
                </a:lnSpc>
              </a:pPr>
              <a:r>
                <a:rPr lang="en-US" sz="12790" dirty="0">
                  <a:solidFill>
                    <a:srgbClr val="A4E473"/>
                  </a:solidFill>
                  <a:latin typeface="Fira Sans Medium" panose="020B0603050000020004"/>
                </a:rPr>
                <a:t>ETL</a:t>
              </a:r>
              <a:endParaRPr lang="en-US" sz="12790" dirty="0">
                <a:solidFill>
                  <a:srgbClr val="A4E473"/>
                </a:solidFill>
                <a:latin typeface="Fira Sans Medium" panose="020B0603050000020004"/>
              </a:endParaRPr>
            </a:p>
          </p:txBody>
        </p:sp>
      </p:grpSp>
      <p:grpSp>
        <p:nvGrpSpPr>
          <p:cNvPr id="5" name="Group 5"/>
          <p:cNvGrpSpPr/>
          <p:nvPr/>
        </p:nvGrpSpPr>
        <p:grpSpPr>
          <a:xfrm>
            <a:off x="12869442" y="5904696"/>
            <a:ext cx="6383425" cy="5528076"/>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914400" y="0"/>
            <a:ext cx="3505200" cy="3048000"/>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9" name="Group 9"/>
          <p:cNvGrpSpPr/>
          <p:nvPr/>
        </p:nvGrpSpPr>
        <p:grpSpPr>
          <a:xfrm>
            <a:off x="2057400" y="-359396"/>
            <a:ext cx="2141618" cy="1854652"/>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1" name="Rectangle 10"/>
          <p:cNvSpPr/>
          <p:nvPr/>
        </p:nvSpPr>
        <p:spPr>
          <a:xfrm>
            <a:off x="4495800" y="5841785"/>
            <a:ext cx="6781800" cy="830997"/>
          </a:xfrm>
          <a:prstGeom prst="rect">
            <a:avLst/>
          </a:prstGeom>
        </p:spPr>
        <p:txBody>
          <a:bodyPr wrap="square">
            <a:spAutoFit/>
          </a:bodyPr>
          <a:lstStyle/>
          <a:p>
            <a:r>
              <a:rPr lang="fr-FR" sz="4800" b="1" i="1" dirty="0" err="1">
                <a:solidFill>
                  <a:schemeClr val="bg2"/>
                </a:solidFill>
              </a:rPr>
              <a:t>Extract</a:t>
            </a:r>
            <a:r>
              <a:rPr lang="fr-FR" sz="4800" b="1" i="1" dirty="0">
                <a:solidFill>
                  <a:schemeClr val="bg2"/>
                </a:solidFill>
              </a:rPr>
              <a:t>, </a:t>
            </a:r>
            <a:r>
              <a:rPr lang="fr-FR" sz="4800" b="1" i="1" dirty="0" err="1">
                <a:solidFill>
                  <a:schemeClr val="bg2"/>
                </a:solidFill>
              </a:rPr>
              <a:t>Transform</a:t>
            </a:r>
            <a:r>
              <a:rPr lang="fr-FR" sz="4800" b="1" i="1" dirty="0">
                <a:solidFill>
                  <a:schemeClr val="bg2"/>
                </a:solidFill>
              </a:rPr>
              <a:t>, </a:t>
            </a:r>
            <a:r>
              <a:rPr lang="fr-FR" sz="4800" b="1" i="1" dirty="0" err="1">
                <a:solidFill>
                  <a:schemeClr val="bg2"/>
                </a:solidFill>
              </a:rPr>
              <a:t>Load</a:t>
            </a:r>
            <a:endParaRPr lang="fr-FR" sz="4800" b="1" i="1" dirty="0">
              <a:solidFill>
                <a:schemeClr val="bg2"/>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800778"/>
            <a:ext cx="18159422" cy="4618628"/>
            <a:chOff x="0" y="-2101509"/>
            <a:chExt cx="24212563" cy="6158170"/>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914400" y="-2101509"/>
              <a:ext cx="17881600" cy="2616101"/>
            </a:xfrm>
            <a:prstGeom prst="rect">
              <a:avLst/>
            </a:prstGeom>
          </p:spPr>
          <p:txBody>
            <a:bodyPr wrap="square" lIns="0" tIns="0" rIns="0" bIns="0" rtlCol="0" anchor="t">
              <a:spAutoFit/>
            </a:bodyPr>
            <a:lstStyle/>
            <a:p>
              <a:pPr algn="ctr">
                <a:lnSpc>
                  <a:spcPts val="15345"/>
                </a:lnSpc>
              </a:pPr>
              <a:r>
                <a:rPr lang="en-US" sz="12790" dirty="0" err="1">
                  <a:solidFill>
                    <a:srgbClr val="A4E473"/>
                  </a:solidFill>
                  <a:latin typeface="Fira Sans Medium" panose="020B0603050000020004"/>
                </a:rPr>
                <a:t>Automatisation</a:t>
              </a:r>
              <a:endParaRPr lang="en-US" sz="12790" dirty="0">
                <a:solidFill>
                  <a:srgbClr val="A4E473"/>
                </a:solidFill>
                <a:latin typeface="Fira Sans Medium" panose="020B0603050000020004"/>
              </a:endParaRPr>
            </a:p>
          </p:txBody>
        </p:sp>
      </p:grpSp>
      <p:pic>
        <p:nvPicPr>
          <p:cNvPr id="6" name="Image 5"/>
          <p:cNvPicPr>
            <a:picLocks noChangeAspect="1"/>
          </p:cNvPicPr>
          <p:nvPr/>
        </p:nvPicPr>
        <p:blipFill>
          <a:blip r:embed="rId1"/>
          <a:stretch>
            <a:fillRect/>
          </a:stretch>
        </p:blipFill>
        <p:spPr>
          <a:xfrm>
            <a:off x="2133600" y="3390900"/>
            <a:ext cx="13727667" cy="626745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4100957"/>
            <a:ext cx="21588422" cy="1962076"/>
            <a:chOff x="0" y="2298728"/>
            <a:chExt cx="28784563" cy="2616101"/>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4572000" y="2298728"/>
              <a:ext cx="24212563" cy="2616101"/>
            </a:xfrm>
            <a:prstGeom prst="rect">
              <a:avLst/>
            </a:prstGeom>
          </p:spPr>
          <p:txBody>
            <a:bodyPr lIns="0" tIns="0" rIns="0" bIns="0" rtlCol="0" anchor="t">
              <a:spAutoFit/>
            </a:bodyPr>
            <a:lstStyle/>
            <a:p>
              <a:pPr>
                <a:lnSpc>
                  <a:spcPts val="15345"/>
                </a:lnSpc>
              </a:pPr>
              <a:r>
                <a:rPr lang="en-US" sz="12790" dirty="0" err="1" smtClean="0">
                  <a:solidFill>
                    <a:srgbClr val="A4E473"/>
                  </a:solidFill>
                  <a:latin typeface="Fira Sans Medium" panose="020B0603050000020004"/>
                </a:rPr>
                <a:t>Prédiction</a:t>
              </a:r>
              <a:endParaRPr lang="en-US" sz="12790" dirty="0">
                <a:solidFill>
                  <a:srgbClr val="A4E473"/>
                </a:solidFill>
                <a:latin typeface="Fira Sans Medium" panose="020B0603050000020004"/>
              </a:endParaRPr>
            </a:p>
          </p:txBody>
        </p:sp>
      </p:grpSp>
      <p:grpSp>
        <p:nvGrpSpPr>
          <p:cNvPr id="5" name="Group 5"/>
          <p:cNvGrpSpPr/>
          <p:nvPr/>
        </p:nvGrpSpPr>
        <p:grpSpPr>
          <a:xfrm>
            <a:off x="12869442" y="5904696"/>
            <a:ext cx="6383425" cy="5528076"/>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914400" y="0"/>
            <a:ext cx="3505200" cy="3048000"/>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9" name="Group 9"/>
          <p:cNvGrpSpPr/>
          <p:nvPr/>
        </p:nvGrpSpPr>
        <p:grpSpPr>
          <a:xfrm>
            <a:off x="2057400" y="-359396"/>
            <a:ext cx="2141618" cy="1854652"/>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4100957"/>
            <a:ext cx="21588422" cy="1962076"/>
            <a:chOff x="0" y="2298728"/>
            <a:chExt cx="28784563" cy="2616101"/>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4572000" y="2298728"/>
              <a:ext cx="24212563" cy="2616101"/>
            </a:xfrm>
            <a:prstGeom prst="rect">
              <a:avLst/>
            </a:prstGeom>
          </p:spPr>
          <p:txBody>
            <a:bodyPr lIns="0" tIns="0" rIns="0" bIns="0" rtlCol="0" anchor="t">
              <a:spAutoFit/>
            </a:bodyPr>
            <a:lstStyle/>
            <a:p>
              <a:pPr>
                <a:lnSpc>
                  <a:spcPts val="15345"/>
                </a:lnSpc>
              </a:pPr>
              <a:endParaRPr lang="en-US" sz="12790" dirty="0">
                <a:solidFill>
                  <a:srgbClr val="A4E473"/>
                </a:solidFill>
                <a:latin typeface="Fira Sans Medium" panose="020B0603050000020004"/>
              </a:endParaRPr>
            </a:p>
          </p:txBody>
        </p:sp>
      </p:grpSp>
      <p:sp>
        <p:nvSpPr>
          <p:cNvPr id="12" name="Rectangle 11"/>
          <p:cNvSpPr/>
          <p:nvPr/>
        </p:nvSpPr>
        <p:spPr>
          <a:xfrm>
            <a:off x="1676400" y="952500"/>
            <a:ext cx="9345059" cy="954107"/>
          </a:xfrm>
          <a:prstGeom prst="rect">
            <a:avLst/>
          </a:prstGeom>
        </p:spPr>
        <p:txBody>
          <a:bodyPr wrap="none">
            <a:spAutoFit/>
          </a:bodyPr>
          <a:lstStyle/>
          <a:p>
            <a:pPr marL="342900" indent="-342900">
              <a:buFont typeface="Wingdings" panose="05000000000000000000" pitchFamily="2" charset="2"/>
              <a:buChar char="v"/>
            </a:pPr>
            <a:r>
              <a:rPr lang="fr-FR" sz="2800" b="1" dirty="0" smtClean="0">
                <a:solidFill>
                  <a:schemeClr val="bg2"/>
                </a:solidFill>
                <a:latin typeface="Arial Rounded MT Bold" panose="020F0704030504030204" pitchFamily="34" charset="0"/>
              </a:rPr>
              <a:t>L’utilisation de power BI pour faire les prédictions :</a:t>
            </a:r>
            <a:endParaRPr lang="fr-FR" sz="2800" b="1" dirty="0" smtClean="0">
              <a:solidFill>
                <a:schemeClr val="bg2"/>
              </a:solidFill>
              <a:latin typeface="Arial Rounded MT Bold" panose="020F0704030504030204" pitchFamily="34" charset="0"/>
            </a:endParaRPr>
          </a:p>
          <a:p>
            <a:r>
              <a:rPr lang="fr-FR" sz="2800" b="1" dirty="0">
                <a:solidFill>
                  <a:schemeClr val="bg2"/>
                </a:solidFill>
                <a:latin typeface="Arial Rounded MT Bold" panose="020F0704030504030204" pitchFamily="34" charset="0"/>
              </a:rPr>
              <a:t> </a:t>
            </a:r>
            <a:r>
              <a:rPr lang="fr-FR" sz="2800" b="1" dirty="0" smtClean="0">
                <a:solidFill>
                  <a:schemeClr val="bg2"/>
                </a:solidFill>
                <a:latin typeface="Arial Rounded MT Bold" panose="020F0704030504030204" pitchFamily="34" charset="0"/>
              </a:rPr>
              <a:t>        </a:t>
            </a:r>
            <a:endParaRPr lang="fr-FR" sz="2800" dirty="0">
              <a:latin typeface="Arial Rounded MT Bold" panose="020F0704030504030204" pitchFamily="34" charset="0"/>
            </a:endParaRPr>
          </a:p>
        </p:txBody>
      </p:sp>
      <p:sp>
        <p:nvSpPr>
          <p:cNvPr id="13" name="Rectangle 12"/>
          <p:cNvSpPr/>
          <p:nvPr/>
        </p:nvSpPr>
        <p:spPr>
          <a:xfrm>
            <a:off x="3243693" y="1906607"/>
            <a:ext cx="7528343" cy="461665"/>
          </a:xfrm>
          <a:prstGeom prst="rect">
            <a:avLst/>
          </a:prstGeom>
        </p:spPr>
        <p:txBody>
          <a:bodyPr wrap="none">
            <a:spAutoFit/>
          </a:bodyPr>
          <a:lstStyle/>
          <a:p>
            <a:pPr marL="285750" indent="-285750">
              <a:buFont typeface="Wingdings" panose="05000000000000000000" pitchFamily="2" charset="2"/>
              <a:buChar char="ü"/>
            </a:pPr>
            <a:r>
              <a:rPr lang="fr-FR" sz="2400" b="1" dirty="0">
                <a:solidFill>
                  <a:schemeClr val="accent1"/>
                </a:solidFill>
                <a:latin typeface="Arial Rounded MT Bold" panose="020F0704030504030204" pitchFamily="34" charset="0"/>
              </a:rPr>
              <a:t> </a:t>
            </a:r>
            <a:r>
              <a:rPr lang="fr-FR" sz="2400" b="1" dirty="0" smtClean="0">
                <a:solidFill>
                  <a:schemeClr val="accent1"/>
                </a:solidFill>
                <a:latin typeface="Arial Rounded MT Bold" panose="020F0704030504030204" pitchFamily="34" charset="0"/>
              </a:rPr>
              <a:t>Le nombre des oiseaux dans les années &gt; 2023</a:t>
            </a:r>
            <a:endParaRPr lang="fr-FR" sz="2400" dirty="0">
              <a:solidFill>
                <a:schemeClr val="accent1"/>
              </a:solidFill>
              <a:latin typeface="Arial Rounded MT Bold" panose="020F0704030504030204" pitchFamily="34" charset="0"/>
            </a:endParaRPr>
          </a:p>
        </p:txBody>
      </p:sp>
      <p:pic>
        <p:nvPicPr>
          <p:cNvPr id="14" name="Image 13"/>
          <p:cNvPicPr>
            <a:picLocks noChangeAspect="1"/>
          </p:cNvPicPr>
          <p:nvPr/>
        </p:nvPicPr>
        <p:blipFill>
          <a:blip r:embed="rId1"/>
          <a:stretch>
            <a:fillRect/>
          </a:stretch>
        </p:blipFill>
        <p:spPr>
          <a:xfrm>
            <a:off x="3048000" y="2705100"/>
            <a:ext cx="12192000" cy="701992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3975956"/>
            <a:ext cx="19290967" cy="1962076"/>
            <a:chOff x="0" y="2132061"/>
            <a:chExt cx="25721290" cy="2616101"/>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1508727" y="2132061"/>
              <a:ext cx="24212563" cy="2616101"/>
            </a:xfrm>
            <a:prstGeom prst="rect">
              <a:avLst/>
            </a:prstGeom>
          </p:spPr>
          <p:txBody>
            <a:bodyPr lIns="0" tIns="0" rIns="0" bIns="0" rtlCol="0" anchor="t">
              <a:spAutoFit/>
            </a:bodyPr>
            <a:lstStyle/>
            <a:p>
              <a:pPr>
                <a:lnSpc>
                  <a:spcPts val="15345"/>
                </a:lnSpc>
              </a:pPr>
              <a:r>
                <a:rPr lang="en-US" sz="12790" dirty="0">
                  <a:solidFill>
                    <a:srgbClr val="A4E473"/>
                  </a:solidFill>
                  <a:latin typeface="Fira Sans Medium" panose="020B0603050000020004"/>
                </a:rPr>
                <a:t>Les </a:t>
              </a:r>
              <a:r>
                <a:rPr lang="en-US" sz="12790" dirty="0" err="1">
                  <a:solidFill>
                    <a:srgbClr val="A4E473"/>
                  </a:solidFill>
                  <a:latin typeface="Fira Sans Medium" panose="020B0603050000020004"/>
                </a:rPr>
                <a:t>outils</a:t>
              </a:r>
              <a:r>
                <a:rPr lang="en-US" sz="12790" dirty="0">
                  <a:solidFill>
                    <a:srgbClr val="A4E473"/>
                  </a:solidFill>
                  <a:latin typeface="Fira Sans Medium" panose="020B0603050000020004"/>
                </a:rPr>
                <a:t> </a:t>
              </a:r>
              <a:r>
                <a:rPr lang="en-US" sz="12790" dirty="0" err="1">
                  <a:solidFill>
                    <a:srgbClr val="A4E473"/>
                  </a:solidFill>
                  <a:latin typeface="Fira Sans Medium" panose="020B0603050000020004"/>
                </a:rPr>
                <a:t>utilisés</a:t>
              </a:r>
              <a:endParaRPr lang="en-US" sz="12790" dirty="0">
                <a:solidFill>
                  <a:srgbClr val="A4E473"/>
                </a:solidFill>
                <a:latin typeface="Fira Sans Medium" panose="020B0603050000020004"/>
              </a:endParaRPr>
            </a:p>
          </p:txBody>
        </p:sp>
      </p:grpSp>
      <p:grpSp>
        <p:nvGrpSpPr>
          <p:cNvPr id="5" name="Group 5"/>
          <p:cNvGrpSpPr/>
          <p:nvPr/>
        </p:nvGrpSpPr>
        <p:grpSpPr>
          <a:xfrm>
            <a:off x="12869442" y="5904696"/>
            <a:ext cx="6383425" cy="5528076"/>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914400" y="0"/>
            <a:ext cx="3505200" cy="3048000"/>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9" name="Group 9"/>
          <p:cNvGrpSpPr/>
          <p:nvPr/>
        </p:nvGrpSpPr>
        <p:grpSpPr>
          <a:xfrm>
            <a:off x="2057400" y="-359396"/>
            <a:ext cx="2141618" cy="1854652"/>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4533900"/>
            <a:ext cx="18159422" cy="1962076"/>
            <a:chOff x="0" y="2875986"/>
            <a:chExt cx="24212563" cy="2616101"/>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1508727" y="2875986"/>
              <a:ext cx="14544074" cy="2616101"/>
            </a:xfrm>
            <a:prstGeom prst="rect">
              <a:avLst/>
            </a:prstGeom>
          </p:spPr>
          <p:txBody>
            <a:bodyPr wrap="square" lIns="0" tIns="0" rIns="0" bIns="0" rtlCol="0" anchor="t">
              <a:spAutoFit/>
            </a:bodyPr>
            <a:lstStyle/>
            <a:p>
              <a:pPr>
                <a:lnSpc>
                  <a:spcPts val="15345"/>
                </a:lnSpc>
              </a:pPr>
              <a:r>
                <a:rPr lang="en-US" sz="12790" dirty="0" smtClean="0">
                  <a:solidFill>
                    <a:srgbClr val="A4E473"/>
                  </a:solidFill>
                  <a:latin typeface="Fira Sans Medium" panose="020B0603050000020004"/>
                </a:rPr>
                <a:t>POWER BI</a:t>
              </a:r>
              <a:endParaRPr lang="en-US" sz="12790" dirty="0">
                <a:solidFill>
                  <a:srgbClr val="A4E473"/>
                </a:solidFill>
                <a:latin typeface="Fira Sans Medium" panose="020B0603050000020004"/>
              </a:endParaRPr>
            </a:p>
          </p:txBody>
        </p:sp>
      </p:grpSp>
      <p:pic>
        <p:nvPicPr>
          <p:cNvPr id="11" name="Picture 5"/>
          <p:cNvPicPr>
            <a:picLocks noChangeAspect="1"/>
          </p:cNvPicPr>
          <p:nvPr/>
        </p:nvPicPr>
        <p:blipFill>
          <a:blip r:embed="rId1"/>
          <a:srcRect l="27982" r="25430"/>
          <a:stretch>
            <a:fillRect/>
          </a:stretch>
        </p:blipFill>
        <p:spPr>
          <a:xfrm>
            <a:off x="11734800" y="2705100"/>
            <a:ext cx="5758864" cy="6489694"/>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6" name="Rectangle 5"/>
          <p:cNvSpPr/>
          <p:nvPr/>
        </p:nvSpPr>
        <p:spPr>
          <a:xfrm>
            <a:off x="1752600" y="3238499"/>
            <a:ext cx="4871847" cy="4016484"/>
          </a:xfrm>
          <a:prstGeom prst="rect">
            <a:avLst/>
          </a:prstGeom>
        </p:spPr>
        <p:txBody>
          <a:bodyPr wrap="none">
            <a:spAutoFit/>
          </a:bodyPr>
          <a:lstStyle/>
          <a:p>
            <a:pPr>
              <a:lnSpc>
                <a:spcPts val="15345"/>
              </a:lnSpc>
            </a:pPr>
            <a:r>
              <a:rPr lang="en-US" sz="9600" dirty="0" smtClean="0">
                <a:solidFill>
                  <a:srgbClr val="A4E473"/>
                </a:solidFill>
                <a:latin typeface="Fira Sans Medium" panose="020B0603050000020004"/>
              </a:rPr>
              <a:t>Pentaho</a:t>
            </a:r>
            <a:endParaRPr lang="en-US" sz="9600" dirty="0" smtClean="0">
              <a:solidFill>
                <a:srgbClr val="A4E473"/>
              </a:solidFill>
              <a:latin typeface="Fira Sans Medium" panose="020B0603050000020004"/>
            </a:endParaRPr>
          </a:p>
          <a:p>
            <a:pPr>
              <a:lnSpc>
                <a:spcPts val="15345"/>
              </a:lnSpc>
            </a:pPr>
            <a:r>
              <a:rPr lang="en-US" sz="9600" dirty="0" smtClean="0">
                <a:solidFill>
                  <a:srgbClr val="A4E473"/>
                </a:solidFill>
                <a:latin typeface="Fira Sans Medium" panose="020B0603050000020004"/>
              </a:rPr>
              <a:t>PDI</a:t>
            </a:r>
            <a:endParaRPr lang="en-US" sz="9600" dirty="0">
              <a:solidFill>
                <a:srgbClr val="A4E473"/>
              </a:solidFill>
              <a:latin typeface="Fira Sans Medium" panose="020B0603050000020004"/>
            </a:endParaRPr>
          </a:p>
        </p:txBody>
      </p:sp>
      <p:pic>
        <p:nvPicPr>
          <p:cNvPr id="2" name="Image 1"/>
          <p:cNvPicPr>
            <a:picLocks noChangeAspect="1"/>
          </p:cNvPicPr>
          <p:nvPr/>
        </p:nvPicPr>
        <p:blipFill>
          <a:blip r:embed="rId1"/>
          <a:stretch>
            <a:fillRect/>
          </a:stretch>
        </p:blipFill>
        <p:spPr>
          <a:xfrm>
            <a:off x="9220200" y="1112645"/>
            <a:ext cx="7581900" cy="8268193"/>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4100957"/>
            <a:ext cx="19835822" cy="1962076"/>
            <a:chOff x="0" y="2298728"/>
            <a:chExt cx="26447763" cy="2616101"/>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2235200" y="2298728"/>
              <a:ext cx="24212563" cy="2616101"/>
            </a:xfrm>
            <a:prstGeom prst="rect">
              <a:avLst/>
            </a:prstGeom>
          </p:spPr>
          <p:txBody>
            <a:bodyPr lIns="0" tIns="0" rIns="0" bIns="0" rtlCol="0" anchor="t">
              <a:spAutoFit/>
            </a:bodyPr>
            <a:lstStyle/>
            <a:p>
              <a:pPr>
                <a:lnSpc>
                  <a:spcPts val="15345"/>
                </a:lnSpc>
              </a:pPr>
              <a:r>
                <a:rPr lang="en-US" sz="12790" dirty="0" err="1">
                  <a:solidFill>
                    <a:srgbClr val="A4E473"/>
                  </a:solidFill>
                  <a:latin typeface="Fira Sans Medium" panose="020B0603050000020004"/>
                </a:rPr>
                <a:t>Démonstration</a:t>
              </a:r>
              <a:endParaRPr lang="en-US" sz="12790" dirty="0">
                <a:solidFill>
                  <a:srgbClr val="A4E473"/>
                </a:solidFill>
                <a:latin typeface="Fira Sans Medium" panose="020B0603050000020004"/>
              </a:endParaRPr>
            </a:p>
          </p:txBody>
        </p:sp>
      </p:grpSp>
      <p:grpSp>
        <p:nvGrpSpPr>
          <p:cNvPr id="5" name="Group 5"/>
          <p:cNvGrpSpPr/>
          <p:nvPr/>
        </p:nvGrpSpPr>
        <p:grpSpPr>
          <a:xfrm>
            <a:off x="12869442" y="5904696"/>
            <a:ext cx="6383425" cy="5528076"/>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914400" y="0"/>
            <a:ext cx="3505200" cy="3048000"/>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9" name="Group 9"/>
          <p:cNvGrpSpPr/>
          <p:nvPr/>
        </p:nvGrpSpPr>
        <p:grpSpPr>
          <a:xfrm>
            <a:off x="2057400" y="-359396"/>
            <a:ext cx="2141618" cy="1854652"/>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4268958" y="-596592"/>
            <a:ext cx="10138115" cy="8779655"/>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4" name="TextBox 4"/>
          <p:cNvSpPr txBox="1"/>
          <p:nvPr/>
        </p:nvSpPr>
        <p:spPr>
          <a:xfrm>
            <a:off x="1028700" y="3417932"/>
            <a:ext cx="2554467" cy="1181100"/>
          </a:xfrm>
          <a:prstGeom prst="rect">
            <a:avLst/>
          </a:prstGeom>
        </p:spPr>
        <p:txBody>
          <a:bodyPr lIns="0" tIns="0" rIns="0" bIns="0" rtlCol="0" anchor="t">
            <a:spAutoFit/>
          </a:bodyPr>
          <a:lstStyle/>
          <a:p>
            <a:pPr marL="0" lvl="0" indent="0">
              <a:lnSpc>
                <a:spcPts val="9330"/>
              </a:lnSpc>
            </a:pPr>
            <a:r>
              <a:rPr lang="en-US" sz="7775">
                <a:solidFill>
                  <a:srgbClr val="FFFFFF"/>
                </a:solidFill>
                <a:latin typeface="IBM Plex Sans Bold" panose="020B0803050203000203"/>
              </a:rPr>
              <a:t>Plan</a:t>
            </a:r>
            <a:endParaRPr lang="en-US" sz="7775">
              <a:solidFill>
                <a:srgbClr val="FFFFFF"/>
              </a:solidFill>
              <a:latin typeface="IBM Plex Sans Bold" panose="020B0803050203000203"/>
            </a:endParaRPr>
          </a:p>
        </p:txBody>
      </p:sp>
      <p:grpSp>
        <p:nvGrpSpPr>
          <p:cNvPr id="5" name="Group 5"/>
          <p:cNvGrpSpPr/>
          <p:nvPr/>
        </p:nvGrpSpPr>
        <p:grpSpPr>
          <a:xfrm>
            <a:off x="7263371" y="1107749"/>
            <a:ext cx="9439351" cy="430759"/>
            <a:chOff x="0" y="-41516"/>
            <a:chExt cx="12585801" cy="574346"/>
          </a:xfrm>
        </p:grpSpPr>
        <p:sp>
          <p:nvSpPr>
            <p:cNvPr id="6" name="TextBox 6"/>
            <p:cNvSpPr txBox="1"/>
            <p:nvPr/>
          </p:nvSpPr>
          <p:spPr>
            <a:xfrm>
              <a:off x="3098151" y="-41516"/>
              <a:ext cx="9487650" cy="574346"/>
            </a:xfrm>
            <a:prstGeom prst="rect">
              <a:avLst/>
            </a:prstGeom>
          </p:spPr>
          <p:txBody>
            <a:bodyPr lIns="0" tIns="0" rIns="0" bIns="0" rtlCol="0" anchor="t">
              <a:spAutoFit/>
            </a:bodyPr>
            <a:lstStyle/>
            <a:p>
              <a:pPr algn="r">
                <a:lnSpc>
                  <a:spcPts val="3635"/>
                </a:lnSpc>
                <a:spcBef>
                  <a:spcPct val="0"/>
                </a:spcBef>
              </a:pPr>
              <a:r>
                <a:rPr lang="en-US" sz="2595" dirty="0" smtClean="0">
                  <a:solidFill>
                    <a:srgbClr val="FFFFFF"/>
                  </a:solidFill>
                  <a:latin typeface="IBM Plex Sans" panose="020B0503050203000203"/>
                </a:rPr>
                <a:t>Questions </a:t>
              </a:r>
              <a:r>
                <a:rPr lang="en-US" sz="2595" dirty="0" err="1" smtClean="0">
                  <a:solidFill>
                    <a:srgbClr val="FFFFFF"/>
                  </a:solidFill>
                  <a:latin typeface="IBM Plex Sans" panose="020B0503050203000203"/>
                </a:rPr>
                <a:t>décisionnelles</a:t>
              </a:r>
              <a:endParaRPr lang="en-US" sz="2595" dirty="0">
                <a:solidFill>
                  <a:srgbClr val="FFFFFF"/>
                </a:solidFill>
                <a:latin typeface="IBM Plex Sans" panose="020B0503050203000203"/>
              </a:endParaRPr>
            </a:p>
          </p:txBody>
        </p:sp>
        <p:sp>
          <p:nvSpPr>
            <p:cNvPr id="7" name="TextBox 7"/>
            <p:cNvSpPr txBox="1"/>
            <p:nvPr/>
          </p:nvSpPr>
          <p:spPr>
            <a:xfrm>
              <a:off x="0" y="-41516"/>
              <a:ext cx="1663987" cy="564463"/>
            </a:xfrm>
            <a:prstGeom prst="rect">
              <a:avLst/>
            </a:prstGeom>
          </p:spPr>
          <p:txBody>
            <a:bodyPr lIns="0" tIns="0" rIns="0" bIns="0" rtlCol="0" anchor="t">
              <a:spAutoFit/>
            </a:bodyPr>
            <a:lstStyle/>
            <a:p>
              <a:pPr algn="r">
                <a:lnSpc>
                  <a:spcPts val="3635"/>
                </a:lnSpc>
                <a:spcBef>
                  <a:spcPct val="0"/>
                </a:spcBef>
              </a:pPr>
              <a:r>
                <a:rPr lang="en-US" sz="2595">
                  <a:solidFill>
                    <a:srgbClr val="F2EF12"/>
                  </a:solidFill>
                  <a:latin typeface="IBM Plex Sans Bold" panose="020B0803050203000203"/>
                </a:rPr>
                <a:t>nº 01</a:t>
              </a:r>
              <a:endParaRPr lang="en-US" sz="2595">
                <a:solidFill>
                  <a:srgbClr val="F2EF12"/>
                </a:solidFill>
                <a:latin typeface="IBM Plex Sans Bold" panose="020B0803050203000203"/>
              </a:endParaRPr>
            </a:p>
          </p:txBody>
        </p:sp>
      </p:grpSp>
      <p:grpSp>
        <p:nvGrpSpPr>
          <p:cNvPr id="8" name="Group 8"/>
          <p:cNvGrpSpPr/>
          <p:nvPr/>
        </p:nvGrpSpPr>
        <p:grpSpPr>
          <a:xfrm>
            <a:off x="7263371" y="2271427"/>
            <a:ext cx="9439351" cy="434351"/>
            <a:chOff x="0" y="-41516"/>
            <a:chExt cx="12585801" cy="579134"/>
          </a:xfrm>
        </p:grpSpPr>
        <p:sp>
          <p:nvSpPr>
            <p:cNvPr id="9" name="TextBox 9"/>
            <p:cNvSpPr txBox="1"/>
            <p:nvPr/>
          </p:nvSpPr>
          <p:spPr>
            <a:xfrm>
              <a:off x="0" y="-41516"/>
              <a:ext cx="1663987" cy="569253"/>
            </a:xfrm>
            <a:prstGeom prst="rect">
              <a:avLst/>
            </a:prstGeom>
          </p:spPr>
          <p:txBody>
            <a:bodyPr lIns="0" tIns="0" rIns="0" bIns="0" rtlCol="0" anchor="t">
              <a:spAutoFit/>
            </a:bodyPr>
            <a:lstStyle/>
            <a:p>
              <a:pPr algn="r">
                <a:lnSpc>
                  <a:spcPts val="3635"/>
                </a:lnSpc>
                <a:spcBef>
                  <a:spcPct val="0"/>
                </a:spcBef>
              </a:pPr>
              <a:r>
                <a:rPr lang="en-US" sz="2595">
                  <a:solidFill>
                    <a:srgbClr val="F2EF12"/>
                  </a:solidFill>
                  <a:latin typeface="IBM Plex Sans Bold" panose="020B0803050203000203"/>
                </a:rPr>
                <a:t>nº 02</a:t>
              </a:r>
              <a:endParaRPr lang="en-US" sz="2595">
                <a:solidFill>
                  <a:srgbClr val="F2EF12"/>
                </a:solidFill>
                <a:latin typeface="IBM Plex Sans Bold" panose="020B0803050203000203"/>
              </a:endParaRPr>
            </a:p>
          </p:txBody>
        </p:sp>
        <p:sp>
          <p:nvSpPr>
            <p:cNvPr id="10" name="TextBox 10"/>
            <p:cNvSpPr txBox="1"/>
            <p:nvPr/>
          </p:nvSpPr>
          <p:spPr>
            <a:xfrm>
              <a:off x="3098151" y="-36727"/>
              <a:ext cx="9487650" cy="574345"/>
            </a:xfrm>
            <a:prstGeom prst="rect">
              <a:avLst/>
            </a:prstGeom>
          </p:spPr>
          <p:txBody>
            <a:bodyPr lIns="0" tIns="0" rIns="0" bIns="0" rtlCol="0" anchor="t">
              <a:spAutoFit/>
            </a:bodyPr>
            <a:lstStyle/>
            <a:p>
              <a:pPr algn="r">
                <a:lnSpc>
                  <a:spcPts val="3635"/>
                </a:lnSpc>
                <a:spcBef>
                  <a:spcPct val="0"/>
                </a:spcBef>
              </a:pPr>
              <a:r>
                <a:rPr lang="en-US" sz="2595" dirty="0" err="1" smtClean="0">
                  <a:solidFill>
                    <a:srgbClr val="FFFFFF"/>
                  </a:solidFill>
                  <a:latin typeface="IBM Plex Sans" panose="020B0503050203000203"/>
                </a:rPr>
                <a:t>Données</a:t>
              </a:r>
              <a:r>
                <a:rPr lang="en-US" sz="2595" dirty="0" smtClean="0">
                  <a:solidFill>
                    <a:srgbClr val="FFFFFF"/>
                  </a:solidFill>
                  <a:latin typeface="IBM Plex Sans" panose="020B0503050203000203"/>
                </a:rPr>
                <a:t> </a:t>
              </a:r>
              <a:r>
                <a:rPr lang="en-US" sz="2595" dirty="0" err="1" smtClean="0">
                  <a:solidFill>
                    <a:srgbClr val="FFFFFF"/>
                  </a:solidFill>
                  <a:latin typeface="IBM Plex Sans" panose="020B0503050203000203"/>
                </a:rPr>
                <a:t>utilisées</a:t>
              </a:r>
              <a:endParaRPr lang="en-US" sz="2595" dirty="0">
                <a:solidFill>
                  <a:srgbClr val="FFFFFF"/>
                </a:solidFill>
                <a:latin typeface="IBM Plex Sans" panose="020B0503050203000203"/>
              </a:endParaRPr>
            </a:p>
          </p:txBody>
        </p:sp>
      </p:grpSp>
      <p:grpSp>
        <p:nvGrpSpPr>
          <p:cNvPr id="11" name="Group 11"/>
          <p:cNvGrpSpPr/>
          <p:nvPr/>
        </p:nvGrpSpPr>
        <p:grpSpPr>
          <a:xfrm>
            <a:off x="7263371" y="3438698"/>
            <a:ext cx="9440657" cy="434351"/>
            <a:chOff x="0" y="-41516"/>
            <a:chExt cx="12587542" cy="579134"/>
          </a:xfrm>
        </p:grpSpPr>
        <p:sp>
          <p:nvSpPr>
            <p:cNvPr id="12" name="TextBox 12"/>
            <p:cNvSpPr txBox="1"/>
            <p:nvPr/>
          </p:nvSpPr>
          <p:spPr>
            <a:xfrm>
              <a:off x="0" y="-41516"/>
              <a:ext cx="1663987" cy="569253"/>
            </a:xfrm>
            <a:prstGeom prst="rect">
              <a:avLst/>
            </a:prstGeom>
          </p:spPr>
          <p:txBody>
            <a:bodyPr lIns="0" tIns="0" rIns="0" bIns="0" rtlCol="0" anchor="t">
              <a:spAutoFit/>
            </a:bodyPr>
            <a:lstStyle/>
            <a:p>
              <a:pPr algn="r">
                <a:lnSpc>
                  <a:spcPts val="3635"/>
                </a:lnSpc>
                <a:spcBef>
                  <a:spcPct val="0"/>
                </a:spcBef>
              </a:pPr>
              <a:r>
                <a:rPr lang="en-US" sz="2595">
                  <a:solidFill>
                    <a:srgbClr val="F2EF12"/>
                  </a:solidFill>
                  <a:latin typeface="IBM Plex Sans Bold" panose="020B0803050203000203"/>
                </a:rPr>
                <a:t>nº 03</a:t>
              </a:r>
              <a:endParaRPr lang="en-US" sz="2595">
                <a:solidFill>
                  <a:srgbClr val="F2EF12"/>
                </a:solidFill>
                <a:latin typeface="IBM Plex Sans Bold" panose="020B0803050203000203"/>
              </a:endParaRPr>
            </a:p>
          </p:txBody>
        </p:sp>
        <p:sp>
          <p:nvSpPr>
            <p:cNvPr id="13" name="TextBox 13"/>
            <p:cNvSpPr txBox="1"/>
            <p:nvPr/>
          </p:nvSpPr>
          <p:spPr>
            <a:xfrm>
              <a:off x="3099891" y="-36727"/>
              <a:ext cx="9487651" cy="574345"/>
            </a:xfrm>
            <a:prstGeom prst="rect">
              <a:avLst/>
            </a:prstGeom>
          </p:spPr>
          <p:txBody>
            <a:bodyPr lIns="0" tIns="0" rIns="0" bIns="0" rtlCol="0" anchor="t">
              <a:spAutoFit/>
            </a:bodyPr>
            <a:lstStyle/>
            <a:p>
              <a:pPr algn="r">
                <a:lnSpc>
                  <a:spcPts val="3635"/>
                </a:lnSpc>
                <a:spcBef>
                  <a:spcPct val="0"/>
                </a:spcBef>
              </a:pPr>
              <a:r>
                <a:rPr lang="en-US" sz="2595" dirty="0" err="1" smtClean="0">
                  <a:solidFill>
                    <a:srgbClr val="FFFFFF"/>
                  </a:solidFill>
                  <a:latin typeface="IBM Plex Sans" panose="020B0503050203000203"/>
                </a:rPr>
                <a:t>Modélisation</a:t>
              </a:r>
              <a:endParaRPr lang="en-US" sz="2595" dirty="0">
                <a:solidFill>
                  <a:srgbClr val="FFFFFF"/>
                </a:solidFill>
                <a:latin typeface="IBM Plex Sans" panose="020B0503050203000203"/>
              </a:endParaRPr>
            </a:p>
          </p:txBody>
        </p:sp>
      </p:grpSp>
      <p:grpSp>
        <p:nvGrpSpPr>
          <p:cNvPr id="14" name="Group 14"/>
          <p:cNvGrpSpPr/>
          <p:nvPr/>
        </p:nvGrpSpPr>
        <p:grpSpPr>
          <a:xfrm>
            <a:off x="7263371" y="4605969"/>
            <a:ext cx="9439351" cy="434351"/>
            <a:chOff x="0" y="-41516"/>
            <a:chExt cx="12585801" cy="579134"/>
          </a:xfrm>
        </p:grpSpPr>
        <p:sp>
          <p:nvSpPr>
            <p:cNvPr id="15" name="TextBox 15"/>
            <p:cNvSpPr txBox="1"/>
            <p:nvPr/>
          </p:nvSpPr>
          <p:spPr>
            <a:xfrm>
              <a:off x="0" y="-41516"/>
              <a:ext cx="1663987" cy="569253"/>
            </a:xfrm>
            <a:prstGeom prst="rect">
              <a:avLst/>
            </a:prstGeom>
          </p:spPr>
          <p:txBody>
            <a:bodyPr lIns="0" tIns="0" rIns="0" bIns="0" rtlCol="0" anchor="t">
              <a:spAutoFit/>
            </a:bodyPr>
            <a:lstStyle/>
            <a:p>
              <a:pPr algn="r">
                <a:lnSpc>
                  <a:spcPts val="3635"/>
                </a:lnSpc>
                <a:spcBef>
                  <a:spcPct val="0"/>
                </a:spcBef>
              </a:pPr>
              <a:r>
                <a:rPr lang="en-US" sz="2595">
                  <a:solidFill>
                    <a:srgbClr val="F2EF12"/>
                  </a:solidFill>
                  <a:latin typeface="IBM Plex Sans Bold" panose="020B0803050203000203"/>
                </a:rPr>
                <a:t>nº 04</a:t>
              </a:r>
              <a:endParaRPr lang="en-US" sz="2595">
                <a:solidFill>
                  <a:srgbClr val="F2EF12"/>
                </a:solidFill>
                <a:latin typeface="IBM Plex Sans Bold" panose="020B0803050203000203"/>
              </a:endParaRPr>
            </a:p>
          </p:txBody>
        </p:sp>
        <p:sp>
          <p:nvSpPr>
            <p:cNvPr id="16" name="TextBox 16"/>
            <p:cNvSpPr txBox="1"/>
            <p:nvPr/>
          </p:nvSpPr>
          <p:spPr>
            <a:xfrm>
              <a:off x="3098151" y="-36727"/>
              <a:ext cx="9487650" cy="574345"/>
            </a:xfrm>
            <a:prstGeom prst="rect">
              <a:avLst/>
            </a:prstGeom>
          </p:spPr>
          <p:txBody>
            <a:bodyPr lIns="0" tIns="0" rIns="0" bIns="0" rtlCol="0" anchor="t">
              <a:spAutoFit/>
            </a:bodyPr>
            <a:lstStyle/>
            <a:p>
              <a:pPr algn="r">
                <a:lnSpc>
                  <a:spcPts val="3635"/>
                </a:lnSpc>
                <a:spcBef>
                  <a:spcPct val="0"/>
                </a:spcBef>
              </a:pPr>
              <a:r>
                <a:rPr lang="en-US" sz="2595" dirty="0" smtClean="0">
                  <a:solidFill>
                    <a:srgbClr val="FFFFFF"/>
                  </a:solidFill>
                  <a:latin typeface="IBM Plex Sans" panose="020B0503050203000203"/>
                </a:rPr>
                <a:t>ETL</a:t>
              </a:r>
              <a:endParaRPr lang="en-US" sz="2595" dirty="0">
                <a:solidFill>
                  <a:srgbClr val="FFFFFF"/>
                </a:solidFill>
                <a:latin typeface="IBM Plex Sans" panose="020B0503050203000203"/>
              </a:endParaRPr>
            </a:p>
          </p:txBody>
        </p:sp>
      </p:grpSp>
      <p:grpSp>
        <p:nvGrpSpPr>
          <p:cNvPr id="17" name="Group 17"/>
          <p:cNvGrpSpPr/>
          <p:nvPr/>
        </p:nvGrpSpPr>
        <p:grpSpPr>
          <a:xfrm>
            <a:off x="7263371" y="5645338"/>
            <a:ext cx="9439351" cy="434351"/>
            <a:chOff x="0" y="-41516"/>
            <a:chExt cx="12585801" cy="579134"/>
          </a:xfrm>
        </p:grpSpPr>
        <p:sp>
          <p:nvSpPr>
            <p:cNvPr id="18" name="TextBox 18"/>
            <p:cNvSpPr txBox="1"/>
            <p:nvPr/>
          </p:nvSpPr>
          <p:spPr>
            <a:xfrm>
              <a:off x="0" y="-41516"/>
              <a:ext cx="1663987" cy="569253"/>
            </a:xfrm>
            <a:prstGeom prst="rect">
              <a:avLst/>
            </a:prstGeom>
          </p:spPr>
          <p:txBody>
            <a:bodyPr lIns="0" tIns="0" rIns="0" bIns="0" rtlCol="0" anchor="t">
              <a:spAutoFit/>
            </a:bodyPr>
            <a:lstStyle/>
            <a:p>
              <a:pPr algn="r">
                <a:lnSpc>
                  <a:spcPts val="3635"/>
                </a:lnSpc>
                <a:spcBef>
                  <a:spcPct val="0"/>
                </a:spcBef>
              </a:pPr>
              <a:r>
                <a:rPr lang="en-US" sz="2595">
                  <a:solidFill>
                    <a:srgbClr val="F2EF12"/>
                  </a:solidFill>
                  <a:latin typeface="IBM Plex Sans Bold" panose="020B0803050203000203"/>
                </a:rPr>
                <a:t>nº 05</a:t>
              </a:r>
              <a:endParaRPr lang="en-US" sz="2595">
                <a:solidFill>
                  <a:srgbClr val="F2EF12"/>
                </a:solidFill>
                <a:latin typeface="IBM Plex Sans Bold" panose="020B0803050203000203"/>
              </a:endParaRPr>
            </a:p>
          </p:txBody>
        </p:sp>
        <p:sp>
          <p:nvSpPr>
            <p:cNvPr id="19" name="TextBox 19"/>
            <p:cNvSpPr txBox="1"/>
            <p:nvPr/>
          </p:nvSpPr>
          <p:spPr>
            <a:xfrm>
              <a:off x="3098151" y="-36727"/>
              <a:ext cx="9487650" cy="574345"/>
            </a:xfrm>
            <a:prstGeom prst="rect">
              <a:avLst/>
            </a:prstGeom>
          </p:spPr>
          <p:txBody>
            <a:bodyPr lIns="0" tIns="0" rIns="0" bIns="0" rtlCol="0" anchor="t">
              <a:spAutoFit/>
            </a:bodyPr>
            <a:lstStyle/>
            <a:p>
              <a:pPr algn="r">
                <a:lnSpc>
                  <a:spcPts val="3635"/>
                </a:lnSpc>
                <a:spcBef>
                  <a:spcPct val="0"/>
                </a:spcBef>
              </a:pPr>
              <a:endParaRPr lang="en-US" sz="2595" dirty="0">
                <a:solidFill>
                  <a:srgbClr val="FFFFFF"/>
                </a:solidFill>
                <a:latin typeface="IBM Plex Sans" panose="020B0503050203000203"/>
              </a:endParaRPr>
            </a:p>
          </p:txBody>
        </p:sp>
      </p:grpSp>
      <p:sp>
        <p:nvSpPr>
          <p:cNvPr id="20" name="AutoShape 20"/>
          <p:cNvSpPr/>
          <p:nvPr/>
        </p:nvSpPr>
        <p:spPr>
          <a:xfrm>
            <a:off x="7663350" y="1948065"/>
            <a:ext cx="9040676" cy="0"/>
          </a:xfrm>
          <a:prstGeom prst="line">
            <a:avLst/>
          </a:prstGeom>
          <a:ln w="9525" cap="rnd">
            <a:solidFill>
              <a:srgbClr val="B4B4B4"/>
            </a:solidFill>
            <a:prstDash val="solid"/>
            <a:headEnd type="none" w="sm" len="sm"/>
            <a:tailEnd type="none" w="sm" len="sm"/>
          </a:ln>
        </p:spPr>
      </p:sp>
      <p:sp>
        <p:nvSpPr>
          <p:cNvPr id="21" name="AutoShape 21"/>
          <p:cNvSpPr/>
          <p:nvPr/>
        </p:nvSpPr>
        <p:spPr>
          <a:xfrm>
            <a:off x="7663350" y="3115336"/>
            <a:ext cx="9040676" cy="0"/>
          </a:xfrm>
          <a:prstGeom prst="line">
            <a:avLst/>
          </a:prstGeom>
          <a:ln w="9525" cap="rnd">
            <a:solidFill>
              <a:srgbClr val="B4B4B4"/>
            </a:solidFill>
            <a:prstDash val="solid"/>
            <a:headEnd type="none" w="sm" len="sm"/>
            <a:tailEnd type="none" w="sm" len="sm"/>
          </a:ln>
        </p:spPr>
      </p:sp>
      <p:sp>
        <p:nvSpPr>
          <p:cNvPr id="22" name="AutoShape 22"/>
          <p:cNvSpPr/>
          <p:nvPr/>
        </p:nvSpPr>
        <p:spPr>
          <a:xfrm>
            <a:off x="7662046" y="4282607"/>
            <a:ext cx="9041980" cy="0"/>
          </a:xfrm>
          <a:prstGeom prst="line">
            <a:avLst/>
          </a:prstGeom>
          <a:ln w="9525" cap="rnd">
            <a:solidFill>
              <a:srgbClr val="B4B4B4"/>
            </a:solidFill>
            <a:prstDash val="solid"/>
            <a:headEnd type="none" w="sm" len="sm"/>
            <a:tailEnd type="none" w="sm" len="sm"/>
          </a:ln>
        </p:spPr>
      </p:sp>
      <p:sp>
        <p:nvSpPr>
          <p:cNvPr id="23" name="AutoShape 23"/>
          <p:cNvSpPr/>
          <p:nvPr/>
        </p:nvSpPr>
        <p:spPr>
          <a:xfrm>
            <a:off x="7662046" y="5410227"/>
            <a:ext cx="9041980" cy="0"/>
          </a:xfrm>
          <a:prstGeom prst="line">
            <a:avLst/>
          </a:prstGeom>
          <a:ln w="9525" cap="rnd">
            <a:solidFill>
              <a:srgbClr val="B4B4B4"/>
            </a:solidFill>
            <a:prstDash val="solid"/>
            <a:headEnd type="none" w="sm" len="sm"/>
            <a:tailEnd type="none" w="sm" len="sm"/>
          </a:ln>
        </p:spPr>
      </p:sp>
      <p:grpSp>
        <p:nvGrpSpPr>
          <p:cNvPr id="24" name="Group 24"/>
          <p:cNvGrpSpPr/>
          <p:nvPr/>
        </p:nvGrpSpPr>
        <p:grpSpPr>
          <a:xfrm>
            <a:off x="1028700" y="6072278"/>
            <a:ext cx="5966980" cy="5167433"/>
            <a:chOff x="0" y="0"/>
            <a:chExt cx="3619627" cy="3134614"/>
          </a:xfrm>
        </p:grpSpPr>
        <p:sp>
          <p:nvSpPr>
            <p:cNvPr id="25" name="Freeform 2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26" name="Group 26"/>
          <p:cNvGrpSpPr/>
          <p:nvPr/>
        </p:nvGrpSpPr>
        <p:grpSpPr>
          <a:xfrm>
            <a:off x="7263371" y="5645338"/>
            <a:ext cx="9439351" cy="434351"/>
            <a:chOff x="0" y="-41516"/>
            <a:chExt cx="12585801" cy="579134"/>
          </a:xfrm>
        </p:grpSpPr>
        <p:sp>
          <p:nvSpPr>
            <p:cNvPr id="27" name="TextBox 27"/>
            <p:cNvSpPr txBox="1"/>
            <p:nvPr/>
          </p:nvSpPr>
          <p:spPr>
            <a:xfrm>
              <a:off x="0" y="-41516"/>
              <a:ext cx="1663987" cy="569253"/>
            </a:xfrm>
            <a:prstGeom prst="rect">
              <a:avLst/>
            </a:prstGeom>
          </p:spPr>
          <p:txBody>
            <a:bodyPr lIns="0" tIns="0" rIns="0" bIns="0" rtlCol="0" anchor="t">
              <a:spAutoFit/>
            </a:bodyPr>
            <a:lstStyle/>
            <a:p>
              <a:pPr algn="r">
                <a:lnSpc>
                  <a:spcPts val="3635"/>
                </a:lnSpc>
                <a:spcBef>
                  <a:spcPct val="0"/>
                </a:spcBef>
              </a:pPr>
              <a:r>
                <a:rPr lang="en-US" sz="2595">
                  <a:solidFill>
                    <a:srgbClr val="F2EF12"/>
                  </a:solidFill>
                  <a:latin typeface="IBM Plex Sans Bold" panose="020B0803050203000203"/>
                </a:rPr>
                <a:t>nº 05</a:t>
              </a:r>
              <a:endParaRPr lang="en-US" sz="2595">
                <a:solidFill>
                  <a:srgbClr val="F2EF12"/>
                </a:solidFill>
                <a:latin typeface="IBM Plex Sans Bold" panose="020B0803050203000203"/>
              </a:endParaRPr>
            </a:p>
          </p:txBody>
        </p:sp>
        <p:sp>
          <p:nvSpPr>
            <p:cNvPr id="28" name="TextBox 28"/>
            <p:cNvSpPr txBox="1"/>
            <p:nvPr/>
          </p:nvSpPr>
          <p:spPr>
            <a:xfrm>
              <a:off x="3098151" y="-36727"/>
              <a:ext cx="9487650" cy="574345"/>
            </a:xfrm>
            <a:prstGeom prst="rect">
              <a:avLst/>
            </a:prstGeom>
          </p:spPr>
          <p:txBody>
            <a:bodyPr lIns="0" tIns="0" rIns="0" bIns="0" rtlCol="0" anchor="t">
              <a:spAutoFit/>
            </a:bodyPr>
            <a:lstStyle/>
            <a:p>
              <a:pPr algn="r">
                <a:lnSpc>
                  <a:spcPts val="3635"/>
                </a:lnSpc>
                <a:spcBef>
                  <a:spcPct val="0"/>
                </a:spcBef>
              </a:pPr>
              <a:r>
                <a:rPr lang="en-US" sz="2595" dirty="0" smtClean="0">
                  <a:solidFill>
                    <a:srgbClr val="FFFFFF"/>
                  </a:solidFill>
                  <a:latin typeface="IBM Plex Sans" panose="020B0503050203000203"/>
                </a:rPr>
                <a:t>Datamining/</a:t>
              </a:r>
              <a:r>
                <a:rPr lang="en-US" sz="2595" dirty="0" err="1" smtClean="0">
                  <a:solidFill>
                    <a:srgbClr val="FFFFFF"/>
                  </a:solidFill>
                  <a:latin typeface="IBM Plex Sans" panose="020B0503050203000203"/>
                </a:rPr>
                <a:t>Prédiction</a:t>
              </a:r>
              <a:endParaRPr lang="en-US" sz="2595" dirty="0">
                <a:solidFill>
                  <a:srgbClr val="FFFFFF"/>
                </a:solidFill>
                <a:latin typeface="IBM Plex Sans" panose="020B0503050203000203"/>
              </a:endParaRPr>
            </a:p>
          </p:txBody>
        </p:sp>
      </p:grpSp>
      <p:sp>
        <p:nvSpPr>
          <p:cNvPr id="29" name="AutoShape 29"/>
          <p:cNvSpPr/>
          <p:nvPr/>
        </p:nvSpPr>
        <p:spPr>
          <a:xfrm>
            <a:off x="7662046" y="5410227"/>
            <a:ext cx="9041980" cy="0"/>
          </a:xfrm>
          <a:prstGeom prst="line">
            <a:avLst/>
          </a:prstGeom>
          <a:ln w="9525" cap="rnd">
            <a:solidFill>
              <a:srgbClr val="B4B4B4"/>
            </a:solidFill>
            <a:prstDash val="solid"/>
            <a:headEnd type="none" w="sm" len="sm"/>
            <a:tailEnd type="none" w="sm" len="sm"/>
          </a:ln>
        </p:spPr>
      </p:sp>
      <p:sp>
        <p:nvSpPr>
          <p:cNvPr id="30" name="AutoShape 30"/>
          <p:cNvSpPr/>
          <p:nvPr/>
        </p:nvSpPr>
        <p:spPr>
          <a:xfrm>
            <a:off x="7662046" y="6415178"/>
            <a:ext cx="9041980" cy="0"/>
          </a:xfrm>
          <a:prstGeom prst="line">
            <a:avLst/>
          </a:prstGeom>
          <a:ln w="9525" cap="rnd">
            <a:solidFill>
              <a:srgbClr val="B4B4B4"/>
            </a:solidFill>
            <a:prstDash val="solid"/>
            <a:headEnd type="none" w="sm" len="sm"/>
            <a:tailEnd type="none" w="sm" len="sm"/>
          </a:ln>
        </p:spPr>
      </p:sp>
      <p:grpSp>
        <p:nvGrpSpPr>
          <p:cNvPr id="31" name="Group 31"/>
          <p:cNvGrpSpPr/>
          <p:nvPr/>
        </p:nvGrpSpPr>
        <p:grpSpPr>
          <a:xfrm>
            <a:off x="7263371" y="6651133"/>
            <a:ext cx="9439351" cy="434351"/>
            <a:chOff x="0" y="-41516"/>
            <a:chExt cx="12585801" cy="579134"/>
          </a:xfrm>
        </p:grpSpPr>
        <p:sp>
          <p:nvSpPr>
            <p:cNvPr id="32" name="TextBox 32"/>
            <p:cNvSpPr txBox="1"/>
            <p:nvPr/>
          </p:nvSpPr>
          <p:spPr>
            <a:xfrm>
              <a:off x="0" y="-41516"/>
              <a:ext cx="1663987" cy="569253"/>
            </a:xfrm>
            <a:prstGeom prst="rect">
              <a:avLst/>
            </a:prstGeom>
          </p:spPr>
          <p:txBody>
            <a:bodyPr lIns="0" tIns="0" rIns="0" bIns="0" rtlCol="0" anchor="t">
              <a:spAutoFit/>
            </a:bodyPr>
            <a:lstStyle/>
            <a:p>
              <a:pPr algn="r">
                <a:lnSpc>
                  <a:spcPts val="3635"/>
                </a:lnSpc>
                <a:spcBef>
                  <a:spcPct val="0"/>
                </a:spcBef>
              </a:pPr>
              <a:r>
                <a:rPr lang="en-US" sz="2595">
                  <a:solidFill>
                    <a:srgbClr val="F2EF12"/>
                  </a:solidFill>
                  <a:latin typeface="IBM Plex Sans Bold" panose="020B0803050203000203"/>
                </a:rPr>
                <a:t>nº 06</a:t>
              </a:r>
              <a:endParaRPr lang="en-US" sz="2595">
                <a:solidFill>
                  <a:srgbClr val="F2EF12"/>
                </a:solidFill>
                <a:latin typeface="IBM Plex Sans Bold" panose="020B0803050203000203"/>
              </a:endParaRPr>
            </a:p>
          </p:txBody>
        </p:sp>
        <p:sp>
          <p:nvSpPr>
            <p:cNvPr id="33" name="TextBox 33"/>
            <p:cNvSpPr txBox="1"/>
            <p:nvPr/>
          </p:nvSpPr>
          <p:spPr>
            <a:xfrm>
              <a:off x="3098151" y="-36727"/>
              <a:ext cx="9487650" cy="574345"/>
            </a:xfrm>
            <a:prstGeom prst="rect">
              <a:avLst/>
            </a:prstGeom>
          </p:spPr>
          <p:txBody>
            <a:bodyPr lIns="0" tIns="0" rIns="0" bIns="0" rtlCol="0" anchor="t">
              <a:spAutoFit/>
            </a:bodyPr>
            <a:lstStyle/>
            <a:p>
              <a:pPr algn="r">
                <a:lnSpc>
                  <a:spcPts val="3635"/>
                </a:lnSpc>
                <a:spcBef>
                  <a:spcPct val="0"/>
                </a:spcBef>
              </a:pPr>
              <a:r>
                <a:rPr lang="en-US" sz="2595" dirty="0" smtClean="0">
                  <a:solidFill>
                    <a:srgbClr val="FFFFFF"/>
                  </a:solidFill>
                  <a:latin typeface="IBM Plex Sans" panose="020B0503050203000203"/>
                </a:rPr>
                <a:t>Les </a:t>
              </a:r>
              <a:r>
                <a:rPr lang="en-US" sz="2595" dirty="0" err="1" smtClean="0">
                  <a:solidFill>
                    <a:srgbClr val="FFFFFF"/>
                  </a:solidFill>
                  <a:latin typeface="IBM Plex Sans" panose="020B0503050203000203"/>
                </a:rPr>
                <a:t>outils</a:t>
              </a:r>
              <a:r>
                <a:rPr lang="en-US" sz="2595" dirty="0" smtClean="0">
                  <a:solidFill>
                    <a:srgbClr val="FFFFFF"/>
                  </a:solidFill>
                  <a:latin typeface="IBM Plex Sans" panose="020B0503050203000203"/>
                </a:rPr>
                <a:t> </a:t>
              </a:r>
              <a:r>
                <a:rPr lang="en-US" sz="2595" dirty="0" err="1" smtClean="0">
                  <a:solidFill>
                    <a:srgbClr val="FFFFFF"/>
                  </a:solidFill>
                  <a:latin typeface="IBM Plex Sans" panose="020B0503050203000203"/>
                </a:rPr>
                <a:t>utilisés</a:t>
              </a:r>
              <a:endParaRPr lang="en-US" sz="2595" dirty="0">
                <a:solidFill>
                  <a:srgbClr val="FFFFFF"/>
                </a:solidFill>
                <a:latin typeface="IBM Plex Sans" panose="020B0503050203000203"/>
              </a:endParaRPr>
            </a:p>
          </p:txBody>
        </p:sp>
      </p:grpSp>
      <p:sp>
        <p:nvSpPr>
          <p:cNvPr id="34" name="AutoShape 34"/>
          <p:cNvSpPr/>
          <p:nvPr/>
        </p:nvSpPr>
        <p:spPr>
          <a:xfrm>
            <a:off x="7861383" y="7335248"/>
            <a:ext cx="9041980" cy="0"/>
          </a:xfrm>
          <a:prstGeom prst="line">
            <a:avLst/>
          </a:prstGeom>
          <a:ln w="9525" cap="rnd">
            <a:solidFill>
              <a:srgbClr val="B4B4B4"/>
            </a:solidFill>
            <a:prstDash val="solid"/>
            <a:headEnd type="none" w="sm" len="sm"/>
            <a:tailEnd type="none" w="sm" len="sm"/>
          </a:ln>
        </p:spPr>
      </p:sp>
      <p:grpSp>
        <p:nvGrpSpPr>
          <p:cNvPr id="35" name="Group 35"/>
          <p:cNvGrpSpPr/>
          <p:nvPr/>
        </p:nvGrpSpPr>
        <p:grpSpPr>
          <a:xfrm>
            <a:off x="7263371" y="7571203"/>
            <a:ext cx="9439351" cy="434351"/>
            <a:chOff x="0" y="-41516"/>
            <a:chExt cx="12585801" cy="579134"/>
          </a:xfrm>
        </p:grpSpPr>
        <p:sp>
          <p:nvSpPr>
            <p:cNvPr id="36" name="TextBox 36"/>
            <p:cNvSpPr txBox="1"/>
            <p:nvPr/>
          </p:nvSpPr>
          <p:spPr>
            <a:xfrm>
              <a:off x="0" y="-41516"/>
              <a:ext cx="1663987" cy="569253"/>
            </a:xfrm>
            <a:prstGeom prst="rect">
              <a:avLst/>
            </a:prstGeom>
          </p:spPr>
          <p:txBody>
            <a:bodyPr lIns="0" tIns="0" rIns="0" bIns="0" rtlCol="0" anchor="t">
              <a:spAutoFit/>
            </a:bodyPr>
            <a:lstStyle/>
            <a:p>
              <a:pPr algn="r">
                <a:lnSpc>
                  <a:spcPts val="3635"/>
                </a:lnSpc>
                <a:spcBef>
                  <a:spcPct val="0"/>
                </a:spcBef>
              </a:pPr>
              <a:r>
                <a:rPr lang="en-US" sz="2595">
                  <a:solidFill>
                    <a:srgbClr val="F2EF12"/>
                  </a:solidFill>
                  <a:latin typeface="IBM Plex Sans Bold" panose="020B0803050203000203"/>
                </a:rPr>
                <a:t>nº 07</a:t>
              </a:r>
              <a:endParaRPr lang="en-US" sz="2595">
                <a:solidFill>
                  <a:srgbClr val="F2EF12"/>
                </a:solidFill>
                <a:latin typeface="IBM Plex Sans Bold" panose="020B0803050203000203"/>
              </a:endParaRPr>
            </a:p>
          </p:txBody>
        </p:sp>
        <p:sp>
          <p:nvSpPr>
            <p:cNvPr id="37" name="TextBox 37"/>
            <p:cNvSpPr txBox="1"/>
            <p:nvPr/>
          </p:nvSpPr>
          <p:spPr>
            <a:xfrm>
              <a:off x="3098151" y="-36727"/>
              <a:ext cx="9487650" cy="574345"/>
            </a:xfrm>
            <a:prstGeom prst="rect">
              <a:avLst/>
            </a:prstGeom>
          </p:spPr>
          <p:txBody>
            <a:bodyPr lIns="0" tIns="0" rIns="0" bIns="0" rtlCol="0" anchor="t">
              <a:spAutoFit/>
            </a:bodyPr>
            <a:lstStyle/>
            <a:p>
              <a:pPr algn="r">
                <a:lnSpc>
                  <a:spcPts val="3635"/>
                </a:lnSpc>
                <a:spcBef>
                  <a:spcPct val="0"/>
                </a:spcBef>
              </a:pPr>
              <a:r>
                <a:rPr lang="en-US" sz="2595" dirty="0" err="1" smtClean="0">
                  <a:solidFill>
                    <a:srgbClr val="FFFFFF"/>
                  </a:solidFill>
                  <a:latin typeface="IBM Plex Sans" panose="020B0503050203000203"/>
                </a:rPr>
                <a:t>Démonstration</a:t>
              </a:r>
              <a:endParaRPr lang="en-US" sz="2595" dirty="0">
                <a:solidFill>
                  <a:srgbClr val="FFFFFF"/>
                </a:solidFill>
                <a:latin typeface="IBM Plex Sans" panose="020B0503050203000203"/>
              </a:endParaRPr>
            </a:p>
          </p:txBody>
        </p:sp>
      </p:grpSp>
      <p:sp>
        <p:nvSpPr>
          <p:cNvPr id="38" name="AutoShape 38"/>
          <p:cNvSpPr/>
          <p:nvPr/>
        </p:nvSpPr>
        <p:spPr>
          <a:xfrm>
            <a:off x="7961704" y="8183063"/>
            <a:ext cx="9041980" cy="0"/>
          </a:xfrm>
          <a:prstGeom prst="line">
            <a:avLst/>
          </a:prstGeom>
          <a:ln w="9525" cap="rnd">
            <a:solidFill>
              <a:srgbClr val="B4B4B4"/>
            </a:solidFill>
            <a:prstDash val="solid"/>
            <a:headEnd type="none" w="sm" len="sm"/>
            <a:tailEnd type="none" w="sm" len="sm"/>
          </a:ln>
        </p:spPr>
      </p:sp>
      <p:grpSp>
        <p:nvGrpSpPr>
          <p:cNvPr id="39" name="Group 39"/>
          <p:cNvGrpSpPr/>
          <p:nvPr/>
        </p:nvGrpSpPr>
        <p:grpSpPr>
          <a:xfrm>
            <a:off x="7264675" y="8342818"/>
            <a:ext cx="9439351" cy="434351"/>
            <a:chOff x="0" y="-41516"/>
            <a:chExt cx="12585801" cy="579134"/>
          </a:xfrm>
        </p:grpSpPr>
        <p:sp>
          <p:nvSpPr>
            <p:cNvPr id="40" name="TextBox 40"/>
            <p:cNvSpPr txBox="1"/>
            <p:nvPr/>
          </p:nvSpPr>
          <p:spPr>
            <a:xfrm>
              <a:off x="0" y="-41516"/>
              <a:ext cx="1663987" cy="569253"/>
            </a:xfrm>
            <a:prstGeom prst="rect">
              <a:avLst/>
            </a:prstGeom>
          </p:spPr>
          <p:txBody>
            <a:bodyPr lIns="0" tIns="0" rIns="0" bIns="0" rtlCol="0" anchor="t">
              <a:spAutoFit/>
            </a:bodyPr>
            <a:lstStyle/>
            <a:p>
              <a:pPr algn="r">
                <a:lnSpc>
                  <a:spcPts val="3635"/>
                </a:lnSpc>
                <a:spcBef>
                  <a:spcPct val="0"/>
                </a:spcBef>
              </a:pPr>
              <a:r>
                <a:rPr lang="en-US" sz="2595">
                  <a:solidFill>
                    <a:srgbClr val="F2EF12"/>
                  </a:solidFill>
                  <a:latin typeface="IBM Plex Sans Bold" panose="020B0803050203000203"/>
                </a:rPr>
                <a:t>nº 08</a:t>
              </a:r>
              <a:endParaRPr lang="en-US" sz="2595">
                <a:solidFill>
                  <a:srgbClr val="F2EF12"/>
                </a:solidFill>
                <a:latin typeface="IBM Plex Sans Bold" panose="020B0803050203000203"/>
              </a:endParaRPr>
            </a:p>
          </p:txBody>
        </p:sp>
        <p:sp>
          <p:nvSpPr>
            <p:cNvPr id="41" name="TextBox 41"/>
            <p:cNvSpPr txBox="1"/>
            <p:nvPr/>
          </p:nvSpPr>
          <p:spPr>
            <a:xfrm>
              <a:off x="3098151" y="-36727"/>
              <a:ext cx="9487650" cy="574345"/>
            </a:xfrm>
            <a:prstGeom prst="rect">
              <a:avLst/>
            </a:prstGeom>
          </p:spPr>
          <p:txBody>
            <a:bodyPr lIns="0" tIns="0" rIns="0" bIns="0" rtlCol="0" anchor="t">
              <a:spAutoFit/>
            </a:bodyPr>
            <a:lstStyle/>
            <a:p>
              <a:pPr algn="r">
                <a:lnSpc>
                  <a:spcPts val="3635"/>
                </a:lnSpc>
                <a:spcBef>
                  <a:spcPct val="0"/>
                </a:spcBef>
              </a:pPr>
              <a:r>
                <a:rPr lang="en-US" sz="2595" dirty="0" err="1" smtClean="0">
                  <a:solidFill>
                    <a:srgbClr val="FFFFFF"/>
                  </a:solidFill>
                  <a:latin typeface="IBM Plex Sans" panose="020B0503050203000203"/>
                </a:rPr>
                <a:t>Difficultés</a:t>
              </a:r>
              <a:r>
                <a:rPr lang="en-US" sz="2595" dirty="0" smtClean="0">
                  <a:solidFill>
                    <a:srgbClr val="FFFFFF"/>
                  </a:solidFill>
                  <a:latin typeface="IBM Plex Sans" panose="020B0503050203000203"/>
                </a:rPr>
                <a:t> </a:t>
              </a:r>
              <a:r>
                <a:rPr lang="en-US" sz="2595" dirty="0" err="1" smtClean="0">
                  <a:solidFill>
                    <a:srgbClr val="FFFFFF"/>
                  </a:solidFill>
                  <a:latin typeface="IBM Plex Sans" panose="020B0503050203000203"/>
                </a:rPr>
                <a:t>rencontrées</a:t>
              </a:r>
              <a:endParaRPr lang="en-US" sz="2595" dirty="0">
                <a:solidFill>
                  <a:srgbClr val="FFFFFF"/>
                </a:solidFill>
                <a:latin typeface="IBM Plex Sans" panose="020B0503050203000203"/>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4100957"/>
            <a:ext cx="19835822" cy="1962076"/>
            <a:chOff x="0" y="2298728"/>
            <a:chExt cx="26447763" cy="2616101"/>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2235200" y="2298728"/>
              <a:ext cx="24212563" cy="2616101"/>
            </a:xfrm>
            <a:prstGeom prst="rect">
              <a:avLst/>
            </a:prstGeom>
          </p:spPr>
          <p:txBody>
            <a:bodyPr lIns="0" tIns="0" rIns="0" bIns="0" rtlCol="0" anchor="t">
              <a:spAutoFit/>
            </a:bodyPr>
            <a:lstStyle/>
            <a:p>
              <a:pPr>
                <a:lnSpc>
                  <a:spcPts val="15345"/>
                </a:lnSpc>
              </a:pPr>
              <a:endParaRPr lang="en-US" sz="12790" dirty="0">
                <a:solidFill>
                  <a:srgbClr val="A4E473"/>
                </a:solidFill>
                <a:latin typeface="Fira Sans Medium" panose="020B0603050000020004"/>
              </a:endParaRPr>
            </a:p>
          </p:txBody>
        </p:sp>
      </p:grpSp>
      <p:pic>
        <p:nvPicPr>
          <p:cNvPr id="6" name="Image 5"/>
          <p:cNvPicPr>
            <a:picLocks noChangeAspect="1"/>
          </p:cNvPicPr>
          <p:nvPr/>
        </p:nvPicPr>
        <p:blipFill>
          <a:blip r:embed="rId1"/>
          <a:stretch>
            <a:fillRect/>
          </a:stretch>
        </p:blipFill>
        <p:spPr>
          <a:xfrm>
            <a:off x="1143000" y="810361"/>
            <a:ext cx="16161647" cy="8752739"/>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4100957"/>
            <a:ext cx="19835822" cy="1962076"/>
            <a:chOff x="0" y="2298728"/>
            <a:chExt cx="26447763" cy="2616101"/>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2235200" y="2298728"/>
              <a:ext cx="24212563" cy="2616101"/>
            </a:xfrm>
            <a:prstGeom prst="rect">
              <a:avLst/>
            </a:prstGeom>
          </p:spPr>
          <p:txBody>
            <a:bodyPr lIns="0" tIns="0" rIns="0" bIns="0" rtlCol="0" anchor="t">
              <a:spAutoFit/>
            </a:bodyPr>
            <a:lstStyle/>
            <a:p>
              <a:pPr>
                <a:lnSpc>
                  <a:spcPts val="15345"/>
                </a:lnSpc>
              </a:pPr>
              <a:endParaRPr lang="en-US" sz="12790" dirty="0">
                <a:solidFill>
                  <a:srgbClr val="A4E473"/>
                </a:solidFill>
                <a:latin typeface="Fira Sans Medium" panose="020B0603050000020004"/>
              </a:endParaRPr>
            </a:p>
          </p:txBody>
        </p:sp>
      </p:grpSp>
      <p:pic>
        <p:nvPicPr>
          <p:cNvPr id="7" name="Image 6"/>
          <p:cNvPicPr>
            <a:picLocks noChangeAspect="1"/>
          </p:cNvPicPr>
          <p:nvPr/>
        </p:nvPicPr>
        <p:blipFill>
          <a:blip r:embed="rId1"/>
          <a:stretch>
            <a:fillRect/>
          </a:stretch>
        </p:blipFill>
        <p:spPr>
          <a:xfrm>
            <a:off x="685800" y="647700"/>
            <a:ext cx="7848600" cy="9087193"/>
          </a:xfrm>
          <a:prstGeom prst="rect">
            <a:avLst/>
          </a:prstGeom>
        </p:spPr>
      </p:pic>
      <p:pic>
        <p:nvPicPr>
          <p:cNvPr id="8" name="Image 7"/>
          <p:cNvPicPr>
            <a:picLocks noChangeAspect="1"/>
          </p:cNvPicPr>
          <p:nvPr/>
        </p:nvPicPr>
        <p:blipFill>
          <a:blip r:embed="rId2"/>
          <a:stretch>
            <a:fillRect/>
          </a:stretch>
        </p:blipFill>
        <p:spPr>
          <a:xfrm>
            <a:off x="8686800" y="1700383"/>
            <a:ext cx="9777750" cy="698182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3771900"/>
            <a:ext cx="18159422" cy="3924151"/>
            <a:chOff x="0" y="1859985"/>
            <a:chExt cx="24212563" cy="5232201"/>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2946400" y="1859985"/>
              <a:ext cx="21031200" cy="5232201"/>
            </a:xfrm>
            <a:prstGeom prst="rect">
              <a:avLst/>
            </a:prstGeom>
          </p:spPr>
          <p:txBody>
            <a:bodyPr wrap="square" lIns="0" tIns="0" rIns="0" bIns="0" rtlCol="0" anchor="t">
              <a:spAutoFit/>
            </a:bodyPr>
            <a:lstStyle/>
            <a:p>
              <a:pPr>
                <a:lnSpc>
                  <a:spcPts val="15345"/>
                </a:lnSpc>
              </a:pPr>
              <a:r>
                <a:rPr lang="en-US" sz="12790" dirty="0" err="1">
                  <a:solidFill>
                    <a:srgbClr val="A4E473"/>
                  </a:solidFill>
                  <a:latin typeface="Fira Sans Medium" panose="020B0603050000020004"/>
                </a:rPr>
                <a:t>Difficultés</a:t>
              </a:r>
              <a:r>
                <a:rPr lang="en-US" sz="12790" dirty="0">
                  <a:solidFill>
                    <a:srgbClr val="A4E473"/>
                  </a:solidFill>
                  <a:latin typeface="Fira Sans Medium" panose="020B0603050000020004"/>
                </a:rPr>
                <a:t> </a:t>
              </a:r>
              <a:r>
                <a:rPr lang="en-US" sz="12790" dirty="0" err="1">
                  <a:solidFill>
                    <a:srgbClr val="A4E473"/>
                  </a:solidFill>
                  <a:latin typeface="Fira Sans Medium" panose="020B0603050000020004"/>
                </a:rPr>
                <a:t>rencontrées</a:t>
              </a:r>
              <a:endParaRPr lang="en-US" sz="12790" dirty="0">
                <a:solidFill>
                  <a:srgbClr val="A4E473"/>
                </a:solidFill>
                <a:latin typeface="Fira Sans Medium" panose="020B0603050000020004"/>
              </a:endParaRPr>
            </a:p>
          </p:txBody>
        </p:sp>
      </p:grpSp>
      <p:grpSp>
        <p:nvGrpSpPr>
          <p:cNvPr id="5" name="Group 5"/>
          <p:cNvGrpSpPr/>
          <p:nvPr/>
        </p:nvGrpSpPr>
        <p:grpSpPr>
          <a:xfrm>
            <a:off x="12869442" y="5904696"/>
            <a:ext cx="6383425" cy="5528076"/>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914400" y="0"/>
            <a:ext cx="3505200" cy="3048000"/>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9" name="Group 9"/>
          <p:cNvGrpSpPr/>
          <p:nvPr/>
        </p:nvGrpSpPr>
        <p:grpSpPr>
          <a:xfrm>
            <a:off x="2057400" y="-359396"/>
            <a:ext cx="2141618" cy="1854652"/>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33424"/>
          </a:xfrm>
          <a:prstGeom prst="rect">
            <a:avLst/>
          </a:prstGeom>
        </p:spPr>
        <p:txBody>
          <a:bodyPr lIns="0" tIns="0" rIns="0" bIns="0" rtlCol="0" anchor="t">
            <a:spAutoFit/>
          </a:bodyPr>
          <a:lstStyle/>
          <a:p>
            <a:pPr marL="0" lvl="0" indent="0" algn="ctr">
              <a:lnSpc>
                <a:spcPts val="5850"/>
              </a:lnSpc>
              <a:spcBef>
                <a:spcPct val="0"/>
              </a:spcBef>
            </a:pPr>
            <a:r>
              <a:rPr lang="en-US" sz="4500" spc="-45" dirty="0" err="1" smtClean="0">
                <a:solidFill>
                  <a:srgbClr val="100F0D"/>
                </a:solidFill>
                <a:latin typeface="Fira Sans Medium" panose="020B0603050000020004"/>
              </a:rPr>
              <a:t>Problémes</a:t>
            </a:r>
            <a:r>
              <a:rPr lang="en-US" sz="4500" spc="-45" dirty="0" smtClean="0">
                <a:solidFill>
                  <a:srgbClr val="100F0D"/>
                </a:solidFill>
                <a:latin typeface="Fira Sans Medium" panose="020B0603050000020004"/>
              </a:rPr>
              <a:t> au </a:t>
            </a:r>
            <a:r>
              <a:rPr lang="en-US" sz="4500" spc="-45" dirty="0" err="1" smtClean="0">
                <a:solidFill>
                  <a:srgbClr val="100F0D"/>
                </a:solidFill>
                <a:latin typeface="Fira Sans Medium" panose="020B0603050000020004"/>
              </a:rPr>
              <a:t>niveaux</a:t>
            </a:r>
            <a:r>
              <a:rPr lang="en-US" sz="4500" spc="-45" dirty="0" smtClean="0">
                <a:solidFill>
                  <a:srgbClr val="100F0D"/>
                </a:solidFill>
                <a:latin typeface="Fira Sans Medium" panose="020B0603050000020004"/>
              </a:rPr>
              <a:t> des </a:t>
            </a:r>
            <a:r>
              <a:rPr lang="en-US" sz="4500" spc="-45" dirty="0" err="1" smtClean="0">
                <a:solidFill>
                  <a:srgbClr val="100F0D"/>
                </a:solidFill>
                <a:latin typeface="Fira Sans Medium" panose="020B0603050000020004"/>
              </a:rPr>
              <a:t>données</a:t>
            </a:r>
            <a:endParaRPr lang="en-US" sz="4500" spc="-45" dirty="0">
              <a:solidFill>
                <a:srgbClr val="100F0D"/>
              </a:solidFill>
              <a:latin typeface="Fira Sans Medium" panose="020B0603050000020004"/>
            </a:endParaRPr>
          </a:p>
        </p:txBody>
      </p:sp>
      <p:sp>
        <p:nvSpPr>
          <p:cNvPr id="16" name="Rectangle 15"/>
          <p:cNvSpPr/>
          <p:nvPr/>
        </p:nvSpPr>
        <p:spPr>
          <a:xfrm>
            <a:off x="1219200" y="4451975"/>
            <a:ext cx="14123261" cy="2677656"/>
          </a:xfrm>
          <a:prstGeom prst="rect">
            <a:avLst/>
          </a:prstGeom>
        </p:spPr>
        <p:txBody>
          <a:bodyPr wrap="square">
            <a:spAutoFit/>
          </a:bodyPr>
          <a:lstStyle/>
          <a:p>
            <a:pPr marL="285750" indent="-285750">
              <a:buFont typeface="Wingdings" panose="05000000000000000000" pitchFamily="2" charset="2"/>
              <a:buChar char="v"/>
            </a:pPr>
            <a:r>
              <a:rPr lang="en-US" sz="2800" dirty="0" smtClean="0">
                <a:solidFill>
                  <a:schemeClr val="accent2">
                    <a:lumMod val="20000"/>
                    <a:lumOff val="80000"/>
                  </a:schemeClr>
                </a:solidFill>
                <a:latin typeface="Open Sans Light Bold" panose="020B0806030504020204"/>
              </a:rPr>
              <a:t> Nous </a:t>
            </a:r>
            <a:r>
              <a:rPr lang="en-US" sz="2800" dirty="0" err="1" smtClean="0">
                <a:solidFill>
                  <a:schemeClr val="accent2">
                    <a:lumMod val="20000"/>
                    <a:lumOff val="80000"/>
                  </a:schemeClr>
                </a:solidFill>
                <a:latin typeface="Open Sans Light Bold" panose="020B0806030504020204"/>
              </a:rPr>
              <a:t>avons</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cherché</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dans</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plusieurs</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ressources</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mais</a:t>
            </a:r>
            <a:r>
              <a:rPr lang="en-US" sz="2800" dirty="0" smtClean="0">
                <a:solidFill>
                  <a:schemeClr val="accent2">
                    <a:lumMod val="20000"/>
                    <a:lumOff val="80000"/>
                  </a:schemeClr>
                </a:solidFill>
                <a:latin typeface="Open Sans Light Bold" panose="020B0806030504020204"/>
              </a:rPr>
              <a:t> ne </a:t>
            </a:r>
            <a:r>
              <a:rPr lang="en-US" sz="2800" dirty="0" err="1" smtClean="0">
                <a:solidFill>
                  <a:schemeClr val="accent2">
                    <a:lumMod val="20000"/>
                    <a:lumOff val="80000"/>
                  </a:schemeClr>
                </a:solidFill>
                <a:latin typeface="Open Sans Light Bold" panose="020B0806030504020204"/>
              </a:rPr>
              <a:t>trouvons</a:t>
            </a:r>
            <a:r>
              <a:rPr lang="en-US" sz="2800" dirty="0" smtClean="0">
                <a:solidFill>
                  <a:schemeClr val="accent2">
                    <a:lumMod val="20000"/>
                    <a:lumOff val="80000"/>
                  </a:schemeClr>
                </a:solidFill>
                <a:latin typeface="Open Sans Light Bold" panose="020B0806030504020204"/>
              </a:rPr>
              <a:t> pas les </a:t>
            </a:r>
            <a:r>
              <a:rPr lang="en-US" sz="2800" dirty="0" err="1" smtClean="0">
                <a:solidFill>
                  <a:schemeClr val="accent2">
                    <a:lumMod val="20000"/>
                    <a:lumOff val="80000"/>
                  </a:schemeClr>
                </a:solidFill>
                <a:latin typeface="Open Sans Light Bold" panose="020B0806030504020204"/>
              </a:rPr>
              <a:t>données</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nécessaires</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ou</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bien</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suffisantes</a:t>
            </a:r>
            <a:r>
              <a:rPr lang="en-US" sz="2800" dirty="0" smtClean="0">
                <a:solidFill>
                  <a:schemeClr val="accent2">
                    <a:lumMod val="20000"/>
                    <a:lumOff val="80000"/>
                  </a:schemeClr>
                </a:solidFill>
                <a:latin typeface="Open Sans Light Bold" panose="020B0806030504020204"/>
              </a:rPr>
              <a:t> pour </a:t>
            </a:r>
            <a:r>
              <a:rPr lang="fr-FR" sz="2800" dirty="0">
                <a:solidFill>
                  <a:schemeClr val="accent2">
                    <a:lumMod val="20000"/>
                    <a:lumOff val="80000"/>
                  </a:schemeClr>
                </a:solidFill>
                <a:latin typeface="Open Sans Light Bold" panose="020B0806030504020204"/>
              </a:rPr>
              <a:t>analyser l'abondance des espèces d'oiseaux</a:t>
            </a:r>
            <a:r>
              <a:rPr lang="en-US" sz="2800" dirty="0" smtClean="0">
                <a:solidFill>
                  <a:schemeClr val="accent2">
                    <a:lumMod val="20000"/>
                    <a:lumOff val="80000"/>
                  </a:schemeClr>
                </a:solidFill>
                <a:latin typeface="Open Sans Light Bold" panose="020B0806030504020204"/>
              </a:rPr>
              <a:t> . Par </a:t>
            </a:r>
            <a:r>
              <a:rPr lang="en-US" sz="2800" dirty="0" err="1" smtClean="0">
                <a:solidFill>
                  <a:schemeClr val="accent2">
                    <a:lumMod val="20000"/>
                    <a:lumOff val="80000"/>
                  </a:schemeClr>
                </a:solidFill>
                <a:latin typeface="Open Sans Light Bold" panose="020B0806030504020204"/>
              </a:rPr>
              <a:t>ecemple</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ce</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ressources</a:t>
            </a:r>
            <a:r>
              <a:rPr lang="en-US" sz="2800" dirty="0">
                <a:solidFill>
                  <a:schemeClr val="accent2">
                    <a:lumMod val="20000"/>
                    <a:lumOff val="80000"/>
                  </a:schemeClr>
                </a:solidFill>
                <a:latin typeface="Open Sans Light Bold" panose="020B0806030504020204"/>
              </a:rPr>
              <a:t> : </a:t>
            </a:r>
            <a:r>
              <a:rPr lang="en-US" sz="2800" dirty="0" smtClean="0">
                <a:solidFill>
                  <a:schemeClr val="accent2">
                    <a:lumMod val="20000"/>
                    <a:lumOff val="80000"/>
                  </a:schemeClr>
                </a:solidFill>
                <a:latin typeface="Open Sans Light Bold" panose="020B0806030504020204"/>
              </a:rPr>
              <a:t>(</a:t>
            </a:r>
            <a:r>
              <a:rPr lang="en-US" sz="2800" dirty="0" smtClean="0">
                <a:solidFill>
                  <a:schemeClr val="accent2">
                    <a:lumMod val="20000"/>
                    <a:lumOff val="80000"/>
                  </a:schemeClr>
                </a:solidFill>
                <a:latin typeface="Open Sans Light Bold" panose="020B0806030504020204"/>
                <a:hlinkClick r:id="rId1"/>
              </a:rPr>
              <a:t>https</a:t>
            </a:r>
            <a:r>
              <a:rPr lang="en-US" sz="2800" dirty="0">
                <a:solidFill>
                  <a:schemeClr val="accent2">
                    <a:lumMod val="20000"/>
                    <a:lumOff val="80000"/>
                  </a:schemeClr>
                </a:solidFill>
                <a:latin typeface="Open Sans Light Bold" panose="020B0806030504020204"/>
                <a:hlinkClick r:id="rId1"/>
              </a:rPr>
              <a:t>://</a:t>
            </a:r>
            <a:r>
              <a:rPr lang="en-US" sz="2800" dirty="0" smtClean="0">
                <a:solidFill>
                  <a:schemeClr val="accent2">
                    <a:lumMod val="20000"/>
                    <a:lumOff val="80000"/>
                  </a:schemeClr>
                </a:solidFill>
                <a:latin typeface="Open Sans Light Bold" panose="020B0806030504020204"/>
                <a:hlinkClick r:id="rId1"/>
              </a:rPr>
              <a:t>www.gbif.org/occurrence/search?dataset_key=ba0c03ab-fa61-4a3c-8db7-35c8c3454168</a:t>
            </a:r>
            <a:r>
              <a:rPr lang="en-US" sz="2800" dirty="0" smtClean="0">
                <a:solidFill>
                  <a:schemeClr val="accent2">
                    <a:lumMod val="20000"/>
                    <a:lumOff val="80000"/>
                  </a:schemeClr>
                </a:solidFill>
                <a:latin typeface="Open Sans Light Bold" panose="020B0806030504020204"/>
              </a:rPr>
              <a:t> ) n’ arrive pas à </a:t>
            </a:r>
            <a:r>
              <a:rPr lang="en-US" sz="2800" dirty="0" err="1" smtClean="0">
                <a:solidFill>
                  <a:schemeClr val="accent2">
                    <a:lumMod val="20000"/>
                    <a:lumOff val="80000"/>
                  </a:schemeClr>
                </a:solidFill>
                <a:latin typeface="Open Sans Light Bold" panose="020B0806030504020204"/>
              </a:rPr>
              <a:t>trouver</a:t>
            </a:r>
            <a:r>
              <a:rPr lang="en-US" sz="2800" dirty="0" smtClean="0">
                <a:solidFill>
                  <a:schemeClr val="accent2">
                    <a:lumMod val="20000"/>
                    <a:lumOff val="80000"/>
                  </a:schemeClr>
                </a:solidFill>
                <a:latin typeface="Open Sans Light Bold" panose="020B0806030504020204"/>
              </a:rPr>
              <a:t> beaucoup des </a:t>
            </a:r>
            <a:r>
              <a:rPr lang="en-US" sz="2800" dirty="0" err="1" smtClean="0">
                <a:solidFill>
                  <a:schemeClr val="accent2">
                    <a:lumMod val="20000"/>
                    <a:lumOff val="80000"/>
                  </a:schemeClr>
                </a:solidFill>
                <a:latin typeface="Open Sans Light Bold" panose="020B0806030504020204"/>
              </a:rPr>
              <a:t>données</a:t>
            </a:r>
            <a:r>
              <a:rPr lang="en-US" sz="2800" dirty="0" smtClean="0">
                <a:solidFill>
                  <a:schemeClr val="accent2">
                    <a:lumMod val="20000"/>
                    <a:lumOff val="80000"/>
                  </a:schemeClr>
                </a:solidFill>
                <a:latin typeface="Open Sans Light Bold" panose="020B0806030504020204"/>
              </a:rPr>
              <a:t> entre la </a:t>
            </a:r>
            <a:r>
              <a:rPr lang="en-US" sz="2800" dirty="0" err="1" smtClean="0">
                <a:solidFill>
                  <a:schemeClr val="accent2">
                    <a:lumMod val="20000"/>
                    <a:lumOff val="80000"/>
                  </a:schemeClr>
                </a:solidFill>
                <a:latin typeface="Open Sans Light Bold" panose="020B0806030504020204"/>
              </a:rPr>
              <a:t>période</a:t>
            </a:r>
            <a:r>
              <a:rPr lang="en-US" sz="2800" dirty="0" smtClean="0">
                <a:solidFill>
                  <a:schemeClr val="accent2">
                    <a:lumMod val="20000"/>
                    <a:lumOff val="80000"/>
                  </a:schemeClr>
                </a:solidFill>
                <a:latin typeface="Open Sans Light Bold" panose="020B0806030504020204"/>
              </a:rPr>
              <a:t> de 2010 à 2022 pour </a:t>
            </a:r>
            <a:r>
              <a:rPr lang="en-US" sz="2800" dirty="0" err="1" smtClean="0">
                <a:solidFill>
                  <a:schemeClr val="accent2">
                    <a:lumMod val="20000"/>
                    <a:lumOff val="80000"/>
                  </a:schemeClr>
                </a:solidFill>
                <a:latin typeface="Open Sans Light Bold" panose="020B0806030504020204"/>
              </a:rPr>
              <a:t>l’utiliser</a:t>
            </a:r>
            <a:r>
              <a:rPr lang="en-US" sz="2800" dirty="0" smtClean="0">
                <a:solidFill>
                  <a:schemeClr val="accent2">
                    <a:lumMod val="20000"/>
                    <a:lumOff val="80000"/>
                  </a:schemeClr>
                </a:solidFill>
                <a:latin typeface="Open Sans Light Bold" panose="020B0806030504020204"/>
              </a:rPr>
              <a:t>  </a:t>
            </a:r>
            <a:r>
              <a:rPr lang="en-US" sz="2800" dirty="0" err="1" smtClean="0">
                <a:solidFill>
                  <a:schemeClr val="accent2">
                    <a:lumMod val="20000"/>
                    <a:lumOff val="80000"/>
                  </a:schemeClr>
                </a:solidFill>
                <a:latin typeface="Open Sans Light Bold" panose="020B0806030504020204"/>
              </a:rPr>
              <a:t>dans</a:t>
            </a:r>
            <a:r>
              <a:rPr lang="en-US" sz="2800" dirty="0" smtClean="0">
                <a:solidFill>
                  <a:schemeClr val="accent2">
                    <a:lumMod val="20000"/>
                    <a:lumOff val="80000"/>
                  </a:schemeClr>
                </a:solidFill>
                <a:latin typeface="Open Sans Light Bold" panose="020B0806030504020204"/>
              </a:rPr>
              <a:t> les </a:t>
            </a:r>
            <a:r>
              <a:rPr lang="en-US" sz="2800" dirty="0" err="1" smtClean="0">
                <a:solidFill>
                  <a:schemeClr val="accent2">
                    <a:lumMod val="20000"/>
                    <a:lumOff val="80000"/>
                  </a:schemeClr>
                </a:solidFill>
                <a:latin typeface="Open Sans Light Bold" panose="020B0806030504020204"/>
              </a:rPr>
              <a:t>prédictions</a:t>
            </a:r>
            <a:r>
              <a:rPr lang="en-US" sz="2800" dirty="0" smtClean="0">
                <a:solidFill>
                  <a:schemeClr val="accent2">
                    <a:lumMod val="20000"/>
                    <a:lumOff val="80000"/>
                  </a:schemeClr>
                </a:solidFill>
                <a:latin typeface="Open Sans Light Bold" panose="020B0806030504020204"/>
              </a:rPr>
              <a:t>.</a:t>
            </a:r>
            <a:endParaRPr lang="fr-FR" sz="2800" dirty="0">
              <a:solidFill>
                <a:schemeClr val="accent2">
                  <a:lumMod val="20000"/>
                  <a:lumOff val="80000"/>
                </a:schemeClr>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33424"/>
          </a:xfrm>
          <a:prstGeom prst="rect">
            <a:avLst/>
          </a:prstGeom>
        </p:spPr>
        <p:txBody>
          <a:bodyPr lIns="0" tIns="0" rIns="0" bIns="0" rtlCol="0" anchor="t">
            <a:spAutoFit/>
          </a:bodyPr>
          <a:lstStyle/>
          <a:p>
            <a:pPr marL="0" lvl="0" indent="0" algn="ctr">
              <a:lnSpc>
                <a:spcPts val="5850"/>
              </a:lnSpc>
              <a:spcBef>
                <a:spcPct val="0"/>
              </a:spcBef>
            </a:pPr>
            <a:r>
              <a:rPr lang="en-US" sz="4500" spc="-45" dirty="0" err="1" smtClean="0">
                <a:solidFill>
                  <a:srgbClr val="100F0D"/>
                </a:solidFill>
                <a:latin typeface="Fira Sans Medium" panose="020B0603050000020004"/>
              </a:rPr>
              <a:t>Problémes</a:t>
            </a:r>
            <a:r>
              <a:rPr lang="en-US" sz="4500" spc="-45" dirty="0" smtClean="0">
                <a:solidFill>
                  <a:srgbClr val="100F0D"/>
                </a:solidFill>
                <a:latin typeface="Fira Sans Medium" panose="020B0603050000020004"/>
              </a:rPr>
              <a:t> au </a:t>
            </a:r>
            <a:r>
              <a:rPr lang="en-US" sz="4500" spc="-45" dirty="0" err="1" smtClean="0">
                <a:solidFill>
                  <a:srgbClr val="100F0D"/>
                </a:solidFill>
                <a:latin typeface="Fira Sans Medium" panose="020B0603050000020004"/>
              </a:rPr>
              <a:t>niveaux</a:t>
            </a:r>
            <a:r>
              <a:rPr lang="en-US" sz="4500" spc="-45" dirty="0" smtClean="0">
                <a:solidFill>
                  <a:srgbClr val="100F0D"/>
                </a:solidFill>
                <a:latin typeface="Fira Sans Medium" panose="020B0603050000020004"/>
              </a:rPr>
              <a:t> des </a:t>
            </a:r>
            <a:r>
              <a:rPr lang="en-US" sz="4500" spc="-45" dirty="0" err="1" smtClean="0">
                <a:solidFill>
                  <a:srgbClr val="100F0D"/>
                </a:solidFill>
                <a:latin typeface="Fira Sans Medium" panose="020B0603050000020004"/>
              </a:rPr>
              <a:t>données</a:t>
            </a:r>
            <a:endParaRPr lang="en-US" sz="4500" spc="-45" dirty="0">
              <a:solidFill>
                <a:srgbClr val="100F0D"/>
              </a:solidFill>
              <a:latin typeface="Fira Sans Medium" panose="020B0603050000020004"/>
            </a:endParaRPr>
          </a:p>
        </p:txBody>
      </p:sp>
      <p:sp>
        <p:nvSpPr>
          <p:cNvPr id="16" name="Rectangle 15"/>
          <p:cNvSpPr/>
          <p:nvPr/>
        </p:nvSpPr>
        <p:spPr>
          <a:xfrm>
            <a:off x="1219200" y="4451975"/>
            <a:ext cx="14123261" cy="461665"/>
          </a:xfrm>
          <a:prstGeom prst="rect">
            <a:avLst/>
          </a:prstGeom>
        </p:spPr>
        <p:txBody>
          <a:bodyPr wrap="square">
            <a:spAutoFit/>
          </a:bodyPr>
          <a:lstStyle/>
          <a:p>
            <a:pPr marL="342900" indent="-342900">
              <a:buFont typeface="Wingdings" panose="05000000000000000000" pitchFamily="2" charset="2"/>
              <a:buChar char="v"/>
            </a:pPr>
            <a:r>
              <a:rPr lang="fr-FR" sz="2400" dirty="0" smtClean="0">
                <a:solidFill>
                  <a:schemeClr val="bg2"/>
                </a:solidFill>
                <a:latin typeface="Open Sans Light Bold" panose="020B0806030504020204"/>
              </a:rPr>
              <a:t>Temps de réponse par les administrateurs du site:</a:t>
            </a:r>
            <a:endParaRPr lang="fr-FR" sz="2400" dirty="0">
              <a:solidFill>
                <a:schemeClr val="bg2"/>
              </a:solidFill>
            </a:endParaRPr>
          </a:p>
        </p:txBody>
      </p:sp>
      <p:pic>
        <p:nvPicPr>
          <p:cNvPr id="6" name="Image 5"/>
          <p:cNvPicPr>
            <a:picLocks noChangeAspect="1"/>
          </p:cNvPicPr>
          <p:nvPr/>
        </p:nvPicPr>
        <p:blipFill>
          <a:blip r:embed="rId1"/>
          <a:stretch>
            <a:fillRect/>
          </a:stretch>
        </p:blipFill>
        <p:spPr>
          <a:xfrm>
            <a:off x="990600" y="5256809"/>
            <a:ext cx="7688582" cy="4191991"/>
          </a:xfrm>
          <a:prstGeom prst="rect">
            <a:avLst/>
          </a:prstGeom>
        </p:spPr>
      </p:pic>
      <p:pic>
        <p:nvPicPr>
          <p:cNvPr id="7" name="Image 6"/>
          <p:cNvPicPr>
            <a:picLocks noChangeAspect="1"/>
          </p:cNvPicPr>
          <p:nvPr/>
        </p:nvPicPr>
        <p:blipFill>
          <a:blip r:embed="rId2"/>
          <a:stretch>
            <a:fillRect/>
          </a:stretch>
        </p:blipFill>
        <p:spPr>
          <a:xfrm>
            <a:off x="10341220" y="5218709"/>
            <a:ext cx="6115050" cy="4191991"/>
          </a:xfrm>
          <a:prstGeom prst="rect">
            <a:avLst/>
          </a:prstGeom>
        </p:spPr>
      </p:pic>
      <p:pic>
        <p:nvPicPr>
          <p:cNvPr id="13"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64586">
            <a:off x="8838564" y="6757867"/>
            <a:ext cx="1227309" cy="1254618"/>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33424"/>
          </a:xfrm>
          <a:prstGeom prst="rect">
            <a:avLst/>
          </a:prstGeom>
        </p:spPr>
        <p:txBody>
          <a:bodyPr lIns="0" tIns="0" rIns="0" bIns="0" rtlCol="0" anchor="t">
            <a:spAutoFit/>
          </a:bodyPr>
          <a:lstStyle/>
          <a:p>
            <a:pPr marL="0" lvl="0" indent="0" algn="ctr">
              <a:lnSpc>
                <a:spcPts val="5850"/>
              </a:lnSpc>
              <a:spcBef>
                <a:spcPct val="0"/>
              </a:spcBef>
            </a:pPr>
            <a:r>
              <a:rPr lang="en-US" sz="4500" spc="-45" dirty="0" err="1" smtClean="0">
                <a:solidFill>
                  <a:srgbClr val="100F0D"/>
                </a:solidFill>
                <a:latin typeface="Fira Sans Medium" panose="020B0603050000020004"/>
              </a:rPr>
              <a:t>Problémes</a:t>
            </a:r>
            <a:r>
              <a:rPr lang="en-US" sz="4500" spc="-45" dirty="0" smtClean="0">
                <a:solidFill>
                  <a:srgbClr val="100F0D"/>
                </a:solidFill>
                <a:latin typeface="Fira Sans Medium" panose="020B0603050000020004"/>
              </a:rPr>
              <a:t> au </a:t>
            </a:r>
            <a:r>
              <a:rPr lang="en-US" sz="4500" spc="-45" dirty="0" err="1" smtClean="0">
                <a:solidFill>
                  <a:srgbClr val="100F0D"/>
                </a:solidFill>
                <a:latin typeface="Fira Sans Medium" panose="020B0603050000020004"/>
              </a:rPr>
              <a:t>niveaux</a:t>
            </a:r>
            <a:r>
              <a:rPr lang="en-US" sz="4500" spc="-45" dirty="0" smtClean="0">
                <a:solidFill>
                  <a:srgbClr val="100F0D"/>
                </a:solidFill>
                <a:latin typeface="Fira Sans Medium" panose="020B0603050000020004"/>
              </a:rPr>
              <a:t> des </a:t>
            </a:r>
            <a:r>
              <a:rPr lang="en-US" sz="4500" spc="-45" dirty="0" err="1" smtClean="0">
                <a:solidFill>
                  <a:srgbClr val="100F0D"/>
                </a:solidFill>
                <a:latin typeface="Fira Sans Medium" panose="020B0603050000020004"/>
              </a:rPr>
              <a:t>données</a:t>
            </a:r>
            <a:endParaRPr lang="en-US" sz="4500" spc="-45" dirty="0">
              <a:solidFill>
                <a:srgbClr val="100F0D"/>
              </a:solidFill>
              <a:latin typeface="Fira Sans Medium" panose="020B0603050000020004"/>
            </a:endParaRPr>
          </a:p>
        </p:txBody>
      </p:sp>
      <p:sp>
        <p:nvSpPr>
          <p:cNvPr id="16" name="Rectangle 15"/>
          <p:cNvSpPr/>
          <p:nvPr/>
        </p:nvSpPr>
        <p:spPr>
          <a:xfrm>
            <a:off x="1219200" y="4451975"/>
            <a:ext cx="14123261" cy="523220"/>
          </a:xfrm>
          <a:prstGeom prst="rect">
            <a:avLst/>
          </a:prstGeom>
        </p:spPr>
        <p:txBody>
          <a:bodyPr wrap="square">
            <a:spAutoFit/>
          </a:bodyPr>
          <a:lstStyle/>
          <a:p>
            <a:pPr marL="342900" indent="-342900">
              <a:buFont typeface="Wingdings" panose="05000000000000000000" pitchFamily="2" charset="2"/>
              <a:buChar char="v"/>
            </a:pPr>
            <a:r>
              <a:rPr lang="fr-FR" sz="2800" dirty="0" smtClean="0">
                <a:solidFill>
                  <a:schemeClr val="bg2"/>
                </a:solidFill>
                <a:latin typeface="Open Sans Light Bold" panose="020B0806030504020204"/>
              </a:rPr>
              <a:t>Temps de réponse par les administrateurs:</a:t>
            </a:r>
            <a:endParaRPr lang="fr-FR" sz="2800" dirty="0">
              <a:solidFill>
                <a:schemeClr val="bg2"/>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33424"/>
          </a:xfrm>
          <a:prstGeom prst="rect">
            <a:avLst/>
          </a:prstGeom>
        </p:spPr>
        <p:txBody>
          <a:bodyPr lIns="0" tIns="0" rIns="0" bIns="0" rtlCol="0" anchor="t">
            <a:spAutoFit/>
          </a:bodyPr>
          <a:lstStyle/>
          <a:p>
            <a:pPr marL="0" lvl="0" indent="0" algn="ctr">
              <a:lnSpc>
                <a:spcPts val="5850"/>
              </a:lnSpc>
              <a:spcBef>
                <a:spcPct val="0"/>
              </a:spcBef>
            </a:pPr>
            <a:r>
              <a:rPr lang="en-US" sz="4500" spc="-45" dirty="0" err="1" smtClean="0">
                <a:solidFill>
                  <a:srgbClr val="100F0D"/>
                </a:solidFill>
                <a:latin typeface="Fira Sans Medium" panose="020B0603050000020004"/>
              </a:rPr>
              <a:t>Problémes</a:t>
            </a:r>
            <a:r>
              <a:rPr lang="en-US" sz="4500" spc="-45" dirty="0" smtClean="0">
                <a:solidFill>
                  <a:srgbClr val="100F0D"/>
                </a:solidFill>
                <a:latin typeface="Fira Sans Medium" panose="020B0603050000020004"/>
              </a:rPr>
              <a:t> au </a:t>
            </a:r>
            <a:r>
              <a:rPr lang="en-US" sz="4500" spc="-45" dirty="0" err="1" smtClean="0">
                <a:solidFill>
                  <a:srgbClr val="100F0D"/>
                </a:solidFill>
                <a:latin typeface="Fira Sans Medium" panose="020B0603050000020004"/>
              </a:rPr>
              <a:t>niveaux</a:t>
            </a:r>
            <a:r>
              <a:rPr lang="en-US" sz="4500" spc="-45" dirty="0" smtClean="0">
                <a:solidFill>
                  <a:srgbClr val="100F0D"/>
                </a:solidFill>
                <a:latin typeface="Fira Sans Medium" panose="020B0603050000020004"/>
              </a:rPr>
              <a:t> des </a:t>
            </a:r>
            <a:r>
              <a:rPr lang="en-US" sz="4500" spc="-45" dirty="0" err="1" smtClean="0">
                <a:solidFill>
                  <a:srgbClr val="100F0D"/>
                </a:solidFill>
                <a:latin typeface="Fira Sans Medium" panose="020B0603050000020004"/>
              </a:rPr>
              <a:t>données</a:t>
            </a:r>
            <a:endParaRPr lang="en-US" sz="4500" spc="-45" dirty="0">
              <a:solidFill>
                <a:srgbClr val="100F0D"/>
              </a:solidFill>
              <a:latin typeface="Fira Sans Medium" panose="020B0603050000020004"/>
            </a:endParaRPr>
          </a:p>
        </p:txBody>
      </p:sp>
      <p:sp>
        <p:nvSpPr>
          <p:cNvPr id="16" name="Rectangle 15"/>
          <p:cNvSpPr/>
          <p:nvPr/>
        </p:nvSpPr>
        <p:spPr>
          <a:xfrm>
            <a:off x="1219200" y="4451975"/>
            <a:ext cx="14123261" cy="523220"/>
          </a:xfrm>
          <a:prstGeom prst="rect">
            <a:avLst/>
          </a:prstGeom>
        </p:spPr>
        <p:txBody>
          <a:bodyPr wrap="square">
            <a:spAutoFit/>
          </a:bodyPr>
          <a:lstStyle/>
          <a:p>
            <a:pPr marL="342900" indent="-342900">
              <a:buFont typeface="Wingdings" panose="05000000000000000000" pitchFamily="2" charset="2"/>
              <a:buChar char="v"/>
            </a:pPr>
            <a:r>
              <a:rPr lang="fr-FR" sz="2800" dirty="0" smtClean="0">
                <a:solidFill>
                  <a:schemeClr val="bg2"/>
                </a:solidFill>
                <a:latin typeface="Open Sans Light Bold" panose="020B0806030504020204"/>
              </a:rPr>
              <a:t>Temps de réponse par les administrateurs:</a:t>
            </a:r>
            <a:endParaRPr lang="fr-FR" sz="2800" dirty="0">
              <a:solidFill>
                <a:schemeClr val="bg2"/>
              </a:solidFill>
            </a:endParaRPr>
          </a:p>
        </p:txBody>
      </p:sp>
      <p:pic>
        <p:nvPicPr>
          <p:cNvPr id="8" name="Image 7"/>
          <p:cNvPicPr>
            <a:picLocks noChangeAspect="1"/>
          </p:cNvPicPr>
          <p:nvPr/>
        </p:nvPicPr>
        <p:blipFill>
          <a:blip r:embed="rId1"/>
          <a:stretch>
            <a:fillRect/>
          </a:stretch>
        </p:blipFill>
        <p:spPr>
          <a:xfrm>
            <a:off x="685800" y="5452408"/>
            <a:ext cx="14325601" cy="4397416"/>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33424"/>
          </a:xfrm>
          <a:prstGeom prst="rect">
            <a:avLst/>
          </a:prstGeom>
        </p:spPr>
        <p:txBody>
          <a:bodyPr lIns="0" tIns="0" rIns="0" bIns="0" rtlCol="0" anchor="t">
            <a:spAutoFit/>
          </a:bodyPr>
          <a:lstStyle/>
          <a:p>
            <a:pPr marL="0" lvl="0" indent="0" algn="ctr">
              <a:lnSpc>
                <a:spcPts val="5850"/>
              </a:lnSpc>
              <a:spcBef>
                <a:spcPct val="0"/>
              </a:spcBef>
            </a:pPr>
            <a:r>
              <a:rPr lang="en-US" sz="4500" spc="-45" dirty="0" err="1" smtClean="0">
                <a:solidFill>
                  <a:srgbClr val="100F0D"/>
                </a:solidFill>
                <a:latin typeface="Fira Sans Medium" panose="020B0603050000020004"/>
              </a:rPr>
              <a:t>Problémes</a:t>
            </a:r>
            <a:r>
              <a:rPr lang="en-US" sz="4500" spc="-45" dirty="0" smtClean="0">
                <a:solidFill>
                  <a:srgbClr val="100F0D"/>
                </a:solidFill>
                <a:latin typeface="Fira Sans Medium" panose="020B0603050000020004"/>
              </a:rPr>
              <a:t> au </a:t>
            </a:r>
            <a:r>
              <a:rPr lang="en-US" sz="4500" spc="-45" dirty="0" err="1" smtClean="0">
                <a:solidFill>
                  <a:srgbClr val="100F0D"/>
                </a:solidFill>
                <a:latin typeface="Fira Sans Medium" panose="020B0603050000020004"/>
              </a:rPr>
              <a:t>niveaux</a:t>
            </a:r>
            <a:r>
              <a:rPr lang="en-US" sz="4500" spc="-45" dirty="0" smtClean="0">
                <a:solidFill>
                  <a:srgbClr val="100F0D"/>
                </a:solidFill>
                <a:latin typeface="Fira Sans Medium" panose="020B0603050000020004"/>
              </a:rPr>
              <a:t> des </a:t>
            </a:r>
            <a:r>
              <a:rPr lang="en-US" sz="4500" spc="-45" dirty="0" err="1" smtClean="0">
                <a:solidFill>
                  <a:srgbClr val="100F0D"/>
                </a:solidFill>
                <a:latin typeface="Fira Sans Medium" panose="020B0603050000020004"/>
              </a:rPr>
              <a:t>données</a:t>
            </a:r>
            <a:endParaRPr lang="en-US" sz="4500" spc="-45" dirty="0">
              <a:solidFill>
                <a:srgbClr val="100F0D"/>
              </a:solidFill>
              <a:latin typeface="Fira Sans Medium" panose="020B0603050000020004"/>
            </a:endParaRPr>
          </a:p>
        </p:txBody>
      </p:sp>
      <p:sp>
        <p:nvSpPr>
          <p:cNvPr id="16" name="Rectangle 15"/>
          <p:cNvSpPr/>
          <p:nvPr/>
        </p:nvSpPr>
        <p:spPr>
          <a:xfrm>
            <a:off x="2133600" y="3698307"/>
            <a:ext cx="14123261" cy="523220"/>
          </a:xfrm>
          <a:prstGeom prst="rect">
            <a:avLst/>
          </a:prstGeom>
        </p:spPr>
        <p:txBody>
          <a:bodyPr wrap="square">
            <a:spAutoFit/>
          </a:bodyPr>
          <a:lstStyle/>
          <a:p>
            <a:pPr marL="285750" indent="-285750">
              <a:buFont typeface="Wingdings" panose="05000000000000000000" pitchFamily="2" charset="2"/>
              <a:buChar char="v"/>
            </a:pPr>
            <a:r>
              <a:rPr lang="en-US" sz="2800" dirty="0" smtClean="0">
                <a:solidFill>
                  <a:schemeClr val="accent2">
                    <a:lumMod val="20000"/>
                    <a:lumOff val="80000"/>
                  </a:schemeClr>
                </a:solidFill>
                <a:latin typeface="Open Sans Light Bold" panose="020B0806030504020204"/>
              </a:rPr>
              <a:t> </a:t>
            </a:r>
            <a:r>
              <a:rPr lang="fr-FR" sz="2800" dirty="0">
                <a:solidFill>
                  <a:schemeClr val="accent2">
                    <a:lumMod val="20000"/>
                    <a:lumOff val="80000"/>
                  </a:schemeClr>
                </a:solidFill>
                <a:latin typeface="Open Sans Light Bold" panose="020B0806030504020204"/>
              </a:rPr>
              <a:t>Pour </a:t>
            </a:r>
            <a:r>
              <a:rPr lang="fr-FR" sz="2800" dirty="0" smtClean="0">
                <a:solidFill>
                  <a:schemeClr val="accent2">
                    <a:lumMod val="20000"/>
                    <a:lumOff val="80000"/>
                  </a:schemeClr>
                </a:solidFill>
                <a:latin typeface="Open Sans Light Bold" panose="020B0806030504020204"/>
              </a:rPr>
              <a:t>les </a:t>
            </a:r>
            <a:r>
              <a:rPr lang="fr-FR" sz="2800" dirty="0">
                <a:solidFill>
                  <a:schemeClr val="accent2">
                    <a:lumMod val="20000"/>
                    <a:lumOff val="80000"/>
                  </a:schemeClr>
                </a:solidFill>
                <a:latin typeface="Open Sans Light Bold" panose="020B0806030504020204"/>
              </a:rPr>
              <a:t>données climatiques ( température, humidité </a:t>
            </a:r>
            <a:r>
              <a:rPr lang="fr-FR" sz="2800" dirty="0" smtClean="0">
                <a:solidFill>
                  <a:schemeClr val="accent2">
                    <a:lumMod val="20000"/>
                    <a:lumOff val="80000"/>
                  </a:schemeClr>
                </a:solidFill>
                <a:latin typeface="Open Sans Light Bold" panose="020B0806030504020204"/>
              </a:rPr>
              <a:t>..)</a:t>
            </a:r>
            <a:r>
              <a:rPr lang="en-US" sz="2800" dirty="0">
                <a:solidFill>
                  <a:schemeClr val="accent2">
                    <a:lumMod val="20000"/>
                    <a:lumOff val="80000"/>
                  </a:schemeClr>
                </a:solidFill>
                <a:latin typeface="Open Sans Light Bold" panose="020B0806030504020204"/>
              </a:rPr>
              <a:t> </a:t>
            </a:r>
            <a:r>
              <a:rPr lang="en-US" sz="2800" dirty="0" smtClean="0">
                <a:solidFill>
                  <a:schemeClr val="accent2">
                    <a:lumMod val="20000"/>
                    <a:lumOff val="80000"/>
                  </a:schemeClr>
                </a:solidFill>
                <a:latin typeface="Open Sans Light Bold" panose="020B0806030504020204"/>
              </a:rPr>
              <a:t>=&gt; weather</a:t>
            </a:r>
            <a:endParaRPr lang="fr-FR" sz="2800" dirty="0">
              <a:solidFill>
                <a:schemeClr val="accent2">
                  <a:lumMod val="20000"/>
                  <a:lumOff val="80000"/>
                </a:schemeClr>
              </a:solidFill>
            </a:endParaRPr>
          </a:p>
        </p:txBody>
      </p:sp>
      <p:pic>
        <p:nvPicPr>
          <p:cNvPr id="7" name="Image 6"/>
          <p:cNvPicPr>
            <a:picLocks noChangeAspect="1"/>
          </p:cNvPicPr>
          <p:nvPr/>
        </p:nvPicPr>
        <p:blipFill>
          <a:blip r:embed="rId1"/>
          <a:stretch>
            <a:fillRect/>
          </a:stretch>
        </p:blipFill>
        <p:spPr>
          <a:xfrm>
            <a:off x="1394255" y="4806765"/>
            <a:ext cx="15601950" cy="398145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33424"/>
          </a:xfrm>
          <a:prstGeom prst="rect">
            <a:avLst/>
          </a:prstGeom>
        </p:spPr>
        <p:txBody>
          <a:bodyPr lIns="0" tIns="0" rIns="0" bIns="0" rtlCol="0" anchor="t">
            <a:spAutoFit/>
          </a:bodyPr>
          <a:lstStyle/>
          <a:p>
            <a:pPr marL="0" lvl="0" indent="0" algn="ctr">
              <a:lnSpc>
                <a:spcPts val="5850"/>
              </a:lnSpc>
              <a:spcBef>
                <a:spcPct val="0"/>
              </a:spcBef>
            </a:pPr>
            <a:r>
              <a:rPr lang="en-US" sz="4500" spc="-45" dirty="0" err="1" smtClean="0">
                <a:solidFill>
                  <a:srgbClr val="100F0D"/>
                </a:solidFill>
                <a:latin typeface="Fira Sans Medium" panose="020B0603050000020004"/>
              </a:rPr>
              <a:t>Problémes</a:t>
            </a:r>
            <a:r>
              <a:rPr lang="en-US" sz="4500" spc="-45" dirty="0" smtClean="0">
                <a:solidFill>
                  <a:srgbClr val="100F0D"/>
                </a:solidFill>
                <a:latin typeface="Fira Sans Medium" panose="020B0603050000020004"/>
              </a:rPr>
              <a:t> au </a:t>
            </a:r>
            <a:r>
              <a:rPr lang="en-US" sz="4500" spc="-45" dirty="0" err="1" smtClean="0">
                <a:solidFill>
                  <a:srgbClr val="100F0D"/>
                </a:solidFill>
                <a:latin typeface="Fira Sans Medium" panose="020B0603050000020004"/>
              </a:rPr>
              <a:t>niveaux</a:t>
            </a:r>
            <a:r>
              <a:rPr lang="en-US" sz="4500" spc="-45" dirty="0" smtClean="0">
                <a:solidFill>
                  <a:srgbClr val="100F0D"/>
                </a:solidFill>
                <a:latin typeface="Fira Sans Medium" panose="020B0603050000020004"/>
              </a:rPr>
              <a:t> des </a:t>
            </a:r>
            <a:r>
              <a:rPr lang="en-US" sz="4500" spc="-45" dirty="0" err="1" smtClean="0">
                <a:solidFill>
                  <a:srgbClr val="100F0D"/>
                </a:solidFill>
                <a:latin typeface="Fira Sans Medium" panose="020B0603050000020004"/>
              </a:rPr>
              <a:t>données</a:t>
            </a:r>
            <a:endParaRPr lang="en-US" sz="4500" spc="-45" dirty="0">
              <a:solidFill>
                <a:srgbClr val="100F0D"/>
              </a:solidFill>
              <a:latin typeface="Fira Sans Medium" panose="020B0603050000020004"/>
            </a:endParaRPr>
          </a:p>
        </p:txBody>
      </p:sp>
      <p:sp>
        <p:nvSpPr>
          <p:cNvPr id="16" name="Rectangle 15"/>
          <p:cNvSpPr/>
          <p:nvPr/>
        </p:nvSpPr>
        <p:spPr>
          <a:xfrm>
            <a:off x="1219200" y="4451975"/>
            <a:ext cx="14123261" cy="523220"/>
          </a:xfrm>
          <a:prstGeom prst="rect">
            <a:avLst/>
          </a:prstGeom>
        </p:spPr>
        <p:txBody>
          <a:bodyPr wrap="square">
            <a:spAutoFit/>
          </a:bodyPr>
          <a:lstStyle/>
          <a:p>
            <a:pPr marL="285750" indent="-285750">
              <a:buFont typeface="Wingdings" panose="05000000000000000000" pitchFamily="2" charset="2"/>
              <a:buChar char="v"/>
            </a:pPr>
            <a:r>
              <a:rPr lang="en-US" sz="2800" dirty="0" smtClean="0">
                <a:solidFill>
                  <a:schemeClr val="accent2">
                    <a:lumMod val="20000"/>
                    <a:lumOff val="80000"/>
                  </a:schemeClr>
                </a:solidFill>
                <a:latin typeface="Open Sans Light Bold" panose="020B0806030504020204"/>
              </a:rPr>
              <a:t> </a:t>
            </a:r>
            <a:r>
              <a:rPr lang="fr-FR" sz="2800" dirty="0">
                <a:solidFill>
                  <a:schemeClr val="accent2">
                    <a:lumMod val="20000"/>
                    <a:lumOff val="80000"/>
                  </a:schemeClr>
                </a:solidFill>
                <a:latin typeface="Open Sans Light Bold" panose="020B0806030504020204"/>
              </a:rPr>
              <a:t>Pour </a:t>
            </a:r>
            <a:r>
              <a:rPr lang="fr-FR" sz="2800" dirty="0" smtClean="0">
                <a:solidFill>
                  <a:schemeClr val="accent2">
                    <a:lumMod val="20000"/>
                    <a:lumOff val="80000"/>
                  </a:schemeClr>
                </a:solidFill>
                <a:latin typeface="Open Sans Light Bold" panose="020B0806030504020204"/>
              </a:rPr>
              <a:t>les </a:t>
            </a:r>
            <a:r>
              <a:rPr lang="fr-FR" sz="2800" dirty="0">
                <a:solidFill>
                  <a:schemeClr val="accent2">
                    <a:lumMod val="20000"/>
                    <a:lumOff val="80000"/>
                  </a:schemeClr>
                </a:solidFill>
                <a:latin typeface="Open Sans Light Bold" panose="020B0806030504020204"/>
              </a:rPr>
              <a:t>données climatiques ( température, humidité </a:t>
            </a:r>
            <a:r>
              <a:rPr lang="fr-FR" sz="2800" dirty="0" smtClean="0">
                <a:solidFill>
                  <a:schemeClr val="accent2">
                    <a:lumMod val="20000"/>
                    <a:lumOff val="80000"/>
                  </a:schemeClr>
                </a:solidFill>
                <a:latin typeface="Open Sans Light Bold" panose="020B0806030504020204"/>
              </a:rPr>
              <a:t>..)</a:t>
            </a:r>
            <a:r>
              <a:rPr lang="en-US" sz="2800" dirty="0">
                <a:solidFill>
                  <a:schemeClr val="accent2">
                    <a:lumMod val="20000"/>
                    <a:lumOff val="80000"/>
                  </a:schemeClr>
                </a:solidFill>
                <a:latin typeface="Open Sans Light Bold" panose="020B0806030504020204"/>
              </a:rPr>
              <a:t> </a:t>
            </a:r>
            <a:r>
              <a:rPr lang="en-US" sz="2800" dirty="0" smtClean="0">
                <a:solidFill>
                  <a:schemeClr val="accent2">
                    <a:lumMod val="20000"/>
                    <a:lumOff val="80000"/>
                  </a:schemeClr>
                </a:solidFill>
                <a:latin typeface="Open Sans Light Bold" panose="020B0806030504020204"/>
              </a:rPr>
              <a:t>=&gt; weather</a:t>
            </a:r>
            <a:endParaRPr lang="fr-FR" sz="2800" dirty="0">
              <a:solidFill>
                <a:schemeClr val="accent2">
                  <a:lumMod val="20000"/>
                  <a:lumOff val="80000"/>
                </a:schemeClr>
              </a:solidFill>
            </a:endParaRPr>
          </a:p>
        </p:txBody>
      </p:sp>
      <p:pic>
        <p:nvPicPr>
          <p:cNvPr id="6" name="Image 5"/>
          <p:cNvPicPr>
            <a:picLocks noChangeAspect="1"/>
          </p:cNvPicPr>
          <p:nvPr/>
        </p:nvPicPr>
        <p:blipFill>
          <a:blip r:embed="rId1"/>
          <a:stretch>
            <a:fillRect/>
          </a:stretch>
        </p:blipFill>
        <p:spPr>
          <a:xfrm>
            <a:off x="1685144" y="5329986"/>
            <a:ext cx="13671604" cy="3754456"/>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33424"/>
          </a:xfrm>
          <a:prstGeom prst="rect">
            <a:avLst/>
          </a:prstGeom>
        </p:spPr>
        <p:txBody>
          <a:bodyPr lIns="0" tIns="0" rIns="0" bIns="0" rtlCol="0" anchor="t">
            <a:spAutoFit/>
          </a:bodyPr>
          <a:lstStyle/>
          <a:p>
            <a:pPr marL="0" lvl="0" indent="0" algn="ctr">
              <a:lnSpc>
                <a:spcPts val="5850"/>
              </a:lnSpc>
              <a:spcBef>
                <a:spcPct val="0"/>
              </a:spcBef>
            </a:pPr>
            <a:r>
              <a:rPr lang="en-US" sz="4500" spc="-45" dirty="0" err="1" smtClean="0">
                <a:solidFill>
                  <a:srgbClr val="100F0D"/>
                </a:solidFill>
                <a:latin typeface="Fira Sans Medium" panose="020B0603050000020004"/>
              </a:rPr>
              <a:t>Problémes</a:t>
            </a:r>
            <a:r>
              <a:rPr lang="en-US" sz="4500" spc="-45" dirty="0" smtClean="0">
                <a:solidFill>
                  <a:srgbClr val="100F0D"/>
                </a:solidFill>
                <a:latin typeface="Fira Sans Medium" panose="020B0603050000020004"/>
              </a:rPr>
              <a:t> au </a:t>
            </a:r>
            <a:r>
              <a:rPr lang="en-US" sz="4500" spc="-45" dirty="0" err="1" smtClean="0">
                <a:solidFill>
                  <a:srgbClr val="100F0D"/>
                </a:solidFill>
                <a:latin typeface="Fira Sans Medium" panose="020B0603050000020004"/>
              </a:rPr>
              <a:t>niveaux</a:t>
            </a:r>
            <a:r>
              <a:rPr lang="en-US" sz="4500" spc="-45" dirty="0" smtClean="0">
                <a:solidFill>
                  <a:srgbClr val="100F0D"/>
                </a:solidFill>
                <a:latin typeface="Fira Sans Medium" panose="020B0603050000020004"/>
              </a:rPr>
              <a:t> des </a:t>
            </a:r>
            <a:r>
              <a:rPr lang="en-US" sz="4500" spc="-45" dirty="0" err="1" smtClean="0">
                <a:solidFill>
                  <a:srgbClr val="100F0D"/>
                </a:solidFill>
                <a:latin typeface="Fira Sans Medium" panose="020B0603050000020004"/>
              </a:rPr>
              <a:t>données</a:t>
            </a:r>
            <a:endParaRPr lang="en-US" sz="4500" spc="-45" dirty="0">
              <a:solidFill>
                <a:srgbClr val="100F0D"/>
              </a:solidFill>
              <a:latin typeface="Fira Sans Medium" panose="020B0603050000020004"/>
            </a:endParaRPr>
          </a:p>
        </p:txBody>
      </p:sp>
      <p:sp>
        <p:nvSpPr>
          <p:cNvPr id="16" name="Rectangle 15"/>
          <p:cNvSpPr/>
          <p:nvPr/>
        </p:nvSpPr>
        <p:spPr>
          <a:xfrm>
            <a:off x="2133600" y="3698307"/>
            <a:ext cx="14123261" cy="523220"/>
          </a:xfrm>
          <a:prstGeom prst="rect">
            <a:avLst/>
          </a:prstGeom>
        </p:spPr>
        <p:txBody>
          <a:bodyPr wrap="square">
            <a:spAutoFit/>
          </a:bodyPr>
          <a:lstStyle/>
          <a:p>
            <a:pPr marL="285750" indent="-285750">
              <a:buFont typeface="Wingdings" panose="05000000000000000000" pitchFamily="2" charset="2"/>
              <a:buChar char="v"/>
            </a:pPr>
            <a:r>
              <a:rPr lang="en-US" sz="2800" dirty="0" smtClean="0">
                <a:solidFill>
                  <a:schemeClr val="accent2">
                    <a:lumMod val="20000"/>
                    <a:lumOff val="80000"/>
                  </a:schemeClr>
                </a:solidFill>
                <a:latin typeface="Open Sans Light Bold" panose="020B0806030504020204"/>
              </a:rPr>
              <a:t> </a:t>
            </a:r>
            <a:r>
              <a:rPr lang="fr-FR" sz="2800" dirty="0">
                <a:solidFill>
                  <a:schemeClr val="accent2">
                    <a:lumMod val="20000"/>
                    <a:lumOff val="80000"/>
                  </a:schemeClr>
                </a:solidFill>
                <a:latin typeface="Open Sans Light Bold" panose="020B0806030504020204"/>
              </a:rPr>
              <a:t>Pour </a:t>
            </a:r>
            <a:r>
              <a:rPr lang="fr-FR" sz="2800" dirty="0" smtClean="0">
                <a:solidFill>
                  <a:schemeClr val="accent2">
                    <a:lumMod val="20000"/>
                    <a:lumOff val="80000"/>
                  </a:schemeClr>
                </a:solidFill>
                <a:latin typeface="Open Sans Light Bold" panose="020B0806030504020204"/>
              </a:rPr>
              <a:t>les </a:t>
            </a:r>
            <a:r>
              <a:rPr lang="fr-FR" sz="2800" dirty="0">
                <a:solidFill>
                  <a:schemeClr val="accent2">
                    <a:lumMod val="20000"/>
                    <a:lumOff val="80000"/>
                  </a:schemeClr>
                </a:solidFill>
                <a:latin typeface="Open Sans Light Bold" panose="020B0806030504020204"/>
              </a:rPr>
              <a:t>données climatiques ( température, humidité </a:t>
            </a:r>
            <a:r>
              <a:rPr lang="fr-FR" sz="2800" dirty="0" smtClean="0">
                <a:solidFill>
                  <a:schemeClr val="accent2">
                    <a:lumMod val="20000"/>
                    <a:lumOff val="80000"/>
                  </a:schemeClr>
                </a:solidFill>
                <a:latin typeface="Open Sans Light Bold" panose="020B0806030504020204"/>
              </a:rPr>
              <a:t>..)</a:t>
            </a:r>
            <a:r>
              <a:rPr lang="en-US" sz="2800" dirty="0">
                <a:solidFill>
                  <a:schemeClr val="accent2">
                    <a:lumMod val="20000"/>
                    <a:lumOff val="80000"/>
                  </a:schemeClr>
                </a:solidFill>
                <a:latin typeface="Open Sans Light Bold" panose="020B0806030504020204"/>
              </a:rPr>
              <a:t> </a:t>
            </a:r>
            <a:r>
              <a:rPr lang="en-US" sz="2800" dirty="0" smtClean="0">
                <a:solidFill>
                  <a:schemeClr val="accent2">
                    <a:lumMod val="20000"/>
                    <a:lumOff val="80000"/>
                  </a:schemeClr>
                </a:solidFill>
                <a:latin typeface="Open Sans Light Bold" panose="020B0806030504020204"/>
              </a:rPr>
              <a:t>=&gt; weather</a:t>
            </a:r>
            <a:endParaRPr lang="fr-FR" sz="2800" dirty="0">
              <a:solidFill>
                <a:schemeClr val="accent2">
                  <a:lumMod val="20000"/>
                  <a:lumOff val="80000"/>
                </a:schemeClr>
              </a:solidFill>
            </a:endParaRPr>
          </a:p>
        </p:txBody>
      </p:sp>
      <p:pic>
        <p:nvPicPr>
          <p:cNvPr id="6" name="Image 5"/>
          <p:cNvPicPr>
            <a:picLocks noChangeAspect="1"/>
          </p:cNvPicPr>
          <p:nvPr/>
        </p:nvPicPr>
        <p:blipFill>
          <a:blip r:embed="rId1"/>
          <a:stretch>
            <a:fillRect/>
          </a:stretch>
        </p:blipFill>
        <p:spPr>
          <a:xfrm>
            <a:off x="3810000" y="4365515"/>
            <a:ext cx="9905999" cy="5917503"/>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2462940"/>
            <a:ext cx="21124487" cy="3924151"/>
            <a:chOff x="0" y="114706"/>
            <a:chExt cx="28165983" cy="5232200"/>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3953420" y="114706"/>
              <a:ext cx="24212563" cy="5232200"/>
            </a:xfrm>
            <a:prstGeom prst="rect">
              <a:avLst/>
            </a:prstGeom>
          </p:spPr>
          <p:txBody>
            <a:bodyPr lIns="0" tIns="0" rIns="0" bIns="0" rtlCol="0" anchor="t">
              <a:spAutoFit/>
            </a:bodyPr>
            <a:lstStyle/>
            <a:p>
              <a:pPr>
                <a:lnSpc>
                  <a:spcPts val="15345"/>
                </a:lnSpc>
              </a:pPr>
              <a:r>
                <a:rPr lang="en-US" sz="12790" dirty="0">
                  <a:solidFill>
                    <a:srgbClr val="A4E473"/>
                  </a:solidFill>
                  <a:latin typeface="Fira Sans Medium" panose="020B0603050000020004"/>
                </a:rPr>
                <a:t>Questions </a:t>
              </a:r>
              <a:r>
                <a:rPr lang="en-US" sz="12790" dirty="0" err="1">
                  <a:solidFill>
                    <a:srgbClr val="A4E473"/>
                  </a:solidFill>
                  <a:latin typeface="Fira Sans Medium" panose="020B0603050000020004"/>
                </a:rPr>
                <a:t>décisionnelles</a:t>
              </a:r>
              <a:endParaRPr lang="en-US" sz="12790" dirty="0">
                <a:solidFill>
                  <a:srgbClr val="A4E473"/>
                </a:solidFill>
                <a:latin typeface="Fira Sans Medium" panose="020B0603050000020004"/>
              </a:endParaRPr>
            </a:p>
          </p:txBody>
        </p:sp>
      </p:grpSp>
      <p:grpSp>
        <p:nvGrpSpPr>
          <p:cNvPr id="5" name="Group 5"/>
          <p:cNvGrpSpPr/>
          <p:nvPr/>
        </p:nvGrpSpPr>
        <p:grpSpPr>
          <a:xfrm>
            <a:off x="12869442" y="5904696"/>
            <a:ext cx="6383425" cy="5528076"/>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914400" y="0"/>
            <a:ext cx="3505200" cy="3048000"/>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9" name="Group 9"/>
          <p:cNvGrpSpPr/>
          <p:nvPr/>
        </p:nvGrpSpPr>
        <p:grpSpPr>
          <a:xfrm>
            <a:off x="2057400" y="-359396"/>
            <a:ext cx="2141618" cy="1854652"/>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1" name="Rectangle 10"/>
          <p:cNvSpPr/>
          <p:nvPr/>
        </p:nvSpPr>
        <p:spPr>
          <a:xfrm>
            <a:off x="5762777" y="7115990"/>
            <a:ext cx="3316934" cy="646331"/>
          </a:xfrm>
          <a:prstGeom prst="rect">
            <a:avLst/>
          </a:prstGeom>
        </p:spPr>
        <p:txBody>
          <a:bodyPr wrap="none">
            <a:spAutoFit/>
          </a:bodyPr>
          <a:lstStyle/>
          <a:p>
            <a:r>
              <a:rPr lang="en-US" sz="3600" dirty="0" err="1" smtClean="0">
                <a:solidFill>
                  <a:schemeClr val="bg2"/>
                </a:solidFill>
                <a:latin typeface="Fira Sans Medium" panose="020B0603050000020004"/>
              </a:rPr>
              <a:t>Problematique</a:t>
            </a:r>
            <a:endParaRPr lang="fr-FR" sz="3600" dirty="0">
              <a:solidFill>
                <a:schemeClr val="bg2"/>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56617"/>
          </a:xfrm>
          <a:prstGeom prst="rect">
            <a:avLst/>
          </a:prstGeom>
        </p:spPr>
        <p:txBody>
          <a:bodyPr lIns="0" tIns="0" rIns="0" bIns="0" rtlCol="0" anchor="t">
            <a:spAutoFit/>
          </a:bodyPr>
          <a:lstStyle/>
          <a:p>
            <a:pPr marL="0" lvl="0" indent="0" algn="ctr">
              <a:lnSpc>
                <a:spcPts val="5850"/>
              </a:lnSpc>
              <a:spcBef>
                <a:spcPct val="0"/>
              </a:spcBef>
            </a:pPr>
            <a:r>
              <a:rPr lang="en-US" sz="4500" spc="-45" dirty="0" err="1" smtClean="0">
                <a:solidFill>
                  <a:srgbClr val="100F0D"/>
                </a:solidFill>
                <a:latin typeface="Fira Sans Medium" panose="020B0603050000020004"/>
              </a:rPr>
              <a:t>Probléme</a:t>
            </a:r>
            <a:r>
              <a:rPr lang="en-US" sz="4500" spc="-45" dirty="0" smtClean="0">
                <a:solidFill>
                  <a:srgbClr val="100F0D"/>
                </a:solidFill>
                <a:latin typeface="Fira Sans Medium" panose="020B0603050000020004"/>
              </a:rPr>
              <a:t> de travail </a:t>
            </a:r>
            <a:r>
              <a:rPr lang="en-US" sz="4500" spc="-45" dirty="0" err="1" smtClean="0">
                <a:solidFill>
                  <a:srgbClr val="100F0D"/>
                </a:solidFill>
                <a:latin typeface="Fira Sans Medium" panose="020B0603050000020004"/>
              </a:rPr>
              <a:t>manuel</a:t>
            </a:r>
            <a:endParaRPr lang="en-US" sz="4500" spc="-45" dirty="0">
              <a:solidFill>
                <a:srgbClr val="100F0D"/>
              </a:solidFill>
              <a:latin typeface="Fira Sans Medium" panose="020B0603050000020004"/>
            </a:endParaRPr>
          </a:p>
        </p:txBody>
      </p:sp>
      <p:sp>
        <p:nvSpPr>
          <p:cNvPr id="16" name="Rectangle 15"/>
          <p:cNvSpPr/>
          <p:nvPr/>
        </p:nvSpPr>
        <p:spPr>
          <a:xfrm>
            <a:off x="533400" y="4984257"/>
            <a:ext cx="6446420" cy="2246769"/>
          </a:xfrm>
          <a:prstGeom prst="rect">
            <a:avLst/>
          </a:prstGeom>
        </p:spPr>
        <p:txBody>
          <a:bodyPr wrap="square">
            <a:spAutoFit/>
          </a:bodyPr>
          <a:lstStyle/>
          <a:p>
            <a:pPr marL="285750" indent="-285750">
              <a:buFont typeface="Wingdings" panose="05000000000000000000" pitchFamily="2" charset="2"/>
              <a:buChar char="v"/>
            </a:pPr>
            <a:r>
              <a:rPr lang="en-US" sz="2800" dirty="0" smtClean="0">
                <a:solidFill>
                  <a:schemeClr val="accent2">
                    <a:lumMod val="20000"/>
                    <a:lumOff val="80000"/>
                  </a:schemeClr>
                </a:solidFill>
                <a:latin typeface="Open Sans Light Bold" panose="020B0806030504020204"/>
              </a:rPr>
              <a:t> </a:t>
            </a:r>
            <a:r>
              <a:rPr lang="fr-FR" sz="2800" dirty="0" smtClean="0">
                <a:solidFill>
                  <a:schemeClr val="accent2">
                    <a:lumMod val="20000"/>
                    <a:lumOff val="80000"/>
                  </a:schemeClr>
                </a:solidFill>
                <a:latin typeface="Open Sans Light Bold" panose="020B0806030504020204"/>
              </a:rPr>
              <a:t>Après de trouver la première </a:t>
            </a:r>
            <a:r>
              <a:rPr lang="fr-FR" sz="2800" dirty="0" err="1" smtClean="0">
                <a:solidFill>
                  <a:schemeClr val="accent2">
                    <a:lumMod val="20000"/>
                    <a:lumOff val="80000"/>
                  </a:schemeClr>
                </a:solidFill>
                <a:latin typeface="Open Sans Light Bold" panose="020B0806030504020204"/>
              </a:rPr>
              <a:t>dataset</a:t>
            </a:r>
            <a:r>
              <a:rPr lang="fr-FR" sz="2800" dirty="0" smtClean="0">
                <a:solidFill>
                  <a:schemeClr val="accent2">
                    <a:lumMod val="20000"/>
                    <a:lumOff val="80000"/>
                  </a:schemeClr>
                </a:solidFill>
                <a:latin typeface="Open Sans Light Bold" panose="020B0806030504020204"/>
              </a:rPr>
              <a:t> nous avons commencer la visualisation d’une manuellement par l’utilisation de power bi.</a:t>
            </a:r>
            <a:endParaRPr lang="fr-FR" sz="2800" dirty="0">
              <a:solidFill>
                <a:schemeClr val="accent2">
                  <a:lumMod val="20000"/>
                  <a:lumOff val="80000"/>
                </a:schemeClr>
              </a:solidFill>
            </a:endParaRPr>
          </a:p>
        </p:txBody>
      </p:sp>
      <p:pic>
        <p:nvPicPr>
          <p:cNvPr id="7" name="Image 6"/>
          <p:cNvPicPr>
            <a:picLocks noChangeAspect="1"/>
          </p:cNvPicPr>
          <p:nvPr/>
        </p:nvPicPr>
        <p:blipFill>
          <a:blip r:embed="rId1"/>
          <a:stretch>
            <a:fillRect/>
          </a:stretch>
        </p:blipFill>
        <p:spPr>
          <a:xfrm>
            <a:off x="7543800" y="3771900"/>
            <a:ext cx="10515600" cy="550307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20390"/>
          </a:xfrm>
          <a:prstGeom prst="rect">
            <a:avLst/>
          </a:prstGeom>
        </p:spPr>
        <p:txBody>
          <a:bodyPr lIns="0" tIns="0" rIns="0" bIns="0" rtlCol="0" anchor="t">
            <a:spAutoFit/>
          </a:bodyPr>
          <a:lstStyle/>
          <a:p>
            <a:pPr marL="0" lvl="0" indent="0" algn="ctr">
              <a:lnSpc>
                <a:spcPts val="5850"/>
              </a:lnSpc>
              <a:spcBef>
                <a:spcPct val="0"/>
              </a:spcBef>
            </a:pPr>
            <a:r>
              <a:rPr lang="en-US" sz="4500" spc="-45" dirty="0" smtClean="0">
                <a:solidFill>
                  <a:srgbClr val="100F0D"/>
                </a:solidFill>
                <a:latin typeface="Fira Sans Medium" panose="020B0603050000020004"/>
              </a:rPr>
              <a:t>Les </a:t>
            </a:r>
            <a:r>
              <a:rPr lang="en-US" sz="4500" spc="-45" dirty="0" err="1" smtClean="0">
                <a:solidFill>
                  <a:srgbClr val="100F0D"/>
                </a:solidFill>
                <a:latin typeface="Fira Sans Medium" panose="020B0603050000020004"/>
              </a:rPr>
              <a:t>erreurs</a:t>
            </a:r>
            <a:r>
              <a:rPr lang="en-US" sz="4500" spc="-45" dirty="0" smtClean="0">
                <a:solidFill>
                  <a:srgbClr val="100F0D"/>
                </a:solidFill>
                <a:latin typeface="Fira Sans Medium" panose="020B0603050000020004"/>
              </a:rPr>
              <a:t> </a:t>
            </a:r>
            <a:r>
              <a:rPr lang="en-US" sz="4500" spc="-45" dirty="0" err="1" smtClean="0">
                <a:solidFill>
                  <a:srgbClr val="100F0D"/>
                </a:solidFill>
                <a:latin typeface="Fira Sans Medium" panose="020B0603050000020004"/>
              </a:rPr>
              <a:t>dans</a:t>
            </a:r>
            <a:r>
              <a:rPr lang="en-US" sz="4500" spc="-45" dirty="0" smtClean="0">
                <a:solidFill>
                  <a:srgbClr val="100F0D"/>
                </a:solidFill>
                <a:latin typeface="Fira Sans Medium" panose="020B0603050000020004"/>
              </a:rPr>
              <a:t> PDI :</a:t>
            </a:r>
            <a:endParaRPr lang="en-US" sz="4500" spc="-45" dirty="0">
              <a:solidFill>
                <a:srgbClr val="100F0D"/>
              </a:solidFill>
              <a:latin typeface="Fira Sans Medium" panose="020B0603050000020004"/>
            </a:endParaRPr>
          </a:p>
        </p:txBody>
      </p:sp>
      <p:sp>
        <p:nvSpPr>
          <p:cNvPr id="16" name="Rectangle 15"/>
          <p:cNvSpPr/>
          <p:nvPr/>
        </p:nvSpPr>
        <p:spPr>
          <a:xfrm>
            <a:off x="1752600" y="3584477"/>
            <a:ext cx="14123261" cy="523220"/>
          </a:xfrm>
          <a:prstGeom prst="rect">
            <a:avLst/>
          </a:prstGeom>
        </p:spPr>
        <p:txBody>
          <a:bodyPr wrap="square">
            <a:spAutoFit/>
          </a:bodyPr>
          <a:lstStyle/>
          <a:p>
            <a:pPr marL="285750" indent="-285750" algn="ctr">
              <a:buFont typeface="Wingdings" panose="05000000000000000000" pitchFamily="2" charset="2"/>
              <a:buChar char="v"/>
            </a:pPr>
            <a:r>
              <a:rPr lang="en-US" sz="2800" dirty="0" smtClean="0">
                <a:solidFill>
                  <a:schemeClr val="accent2">
                    <a:lumMod val="20000"/>
                    <a:lumOff val="80000"/>
                  </a:schemeClr>
                </a:solidFill>
                <a:latin typeface="Open Sans Light Bold" panose="020B0806030504020204"/>
              </a:rPr>
              <a:t> </a:t>
            </a:r>
            <a:r>
              <a:rPr lang="fr-FR" sz="2800" dirty="0" smtClean="0">
                <a:solidFill>
                  <a:schemeClr val="accent2">
                    <a:lumMod val="20000"/>
                    <a:lumOff val="80000"/>
                  </a:schemeClr>
                </a:solidFill>
                <a:latin typeface="Open Sans Light Bold" panose="020B0806030504020204"/>
              </a:rPr>
              <a:t>Plusieurs </a:t>
            </a:r>
            <a:r>
              <a:rPr lang="fr-FR" sz="2800" dirty="0" err="1" smtClean="0">
                <a:solidFill>
                  <a:schemeClr val="accent2">
                    <a:lumMod val="20000"/>
                    <a:lumOff val="80000"/>
                  </a:schemeClr>
                </a:solidFill>
                <a:latin typeface="Open Sans Light Bold" panose="020B0806030504020204"/>
              </a:rPr>
              <a:t>problémes</a:t>
            </a:r>
            <a:r>
              <a:rPr lang="fr-FR" sz="2800" dirty="0" smtClean="0">
                <a:solidFill>
                  <a:schemeClr val="accent2">
                    <a:lumMod val="20000"/>
                    <a:lumOff val="80000"/>
                  </a:schemeClr>
                </a:solidFill>
                <a:latin typeface="Open Sans Light Bold" panose="020B0806030504020204"/>
              </a:rPr>
              <a:t> au fur et à mesure dans </a:t>
            </a:r>
            <a:r>
              <a:rPr lang="fr-FR" sz="2800" dirty="0" err="1" smtClean="0">
                <a:solidFill>
                  <a:schemeClr val="accent2">
                    <a:lumMod val="20000"/>
                    <a:lumOff val="80000"/>
                  </a:schemeClr>
                </a:solidFill>
                <a:latin typeface="Open Sans Light Bold" panose="020B0806030504020204"/>
              </a:rPr>
              <a:t>pentaho</a:t>
            </a:r>
            <a:r>
              <a:rPr lang="fr-FR" sz="2800" dirty="0" smtClean="0">
                <a:solidFill>
                  <a:schemeClr val="accent2">
                    <a:lumMod val="20000"/>
                    <a:lumOff val="80000"/>
                  </a:schemeClr>
                </a:solidFill>
                <a:latin typeface="Open Sans Light Bold" panose="020B0806030504020204"/>
              </a:rPr>
              <a:t> </a:t>
            </a:r>
            <a:r>
              <a:rPr lang="fr-FR" sz="2800" dirty="0" smtClean="0">
                <a:solidFill>
                  <a:schemeClr val="accent2">
                    <a:lumMod val="20000"/>
                    <a:lumOff val="80000"/>
                  </a:schemeClr>
                </a:solidFill>
                <a:latin typeface="Open Sans Light Bold" panose="020B0806030504020204"/>
              </a:rPr>
              <a:t>: </a:t>
            </a:r>
            <a:r>
              <a:rPr lang="fr-FR" sz="2800" dirty="0" err="1" smtClean="0">
                <a:solidFill>
                  <a:schemeClr val="accent2">
                    <a:lumMod val="20000"/>
                    <a:lumOff val="80000"/>
                  </a:schemeClr>
                </a:solidFill>
                <a:latin typeface="Open Sans Light Bold" panose="020B0806030504020204"/>
              </a:rPr>
              <a:t>Selection</a:t>
            </a:r>
            <a:r>
              <a:rPr lang="fr-FR" sz="2800" dirty="0" smtClean="0">
                <a:solidFill>
                  <a:schemeClr val="accent2">
                    <a:lumMod val="20000"/>
                    <a:lumOff val="80000"/>
                  </a:schemeClr>
                </a:solidFill>
                <a:latin typeface="Open Sans Light Bold" panose="020B0806030504020204"/>
              </a:rPr>
              <a:t> des lignes</a:t>
            </a:r>
            <a:endParaRPr lang="fr-FR" sz="2800" dirty="0">
              <a:solidFill>
                <a:schemeClr val="accent2">
                  <a:lumMod val="20000"/>
                  <a:lumOff val="80000"/>
                </a:schemeClr>
              </a:solidFill>
            </a:endParaRPr>
          </a:p>
        </p:txBody>
      </p:sp>
      <p:pic>
        <p:nvPicPr>
          <p:cNvPr id="6" name="Image 5"/>
          <p:cNvPicPr>
            <a:picLocks noChangeAspect="1"/>
          </p:cNvPicPr>
          <p:nvPr/>
        </p:nvPicPr>
        <p:blipFill>
          <a:blip r:embed="rId1"/>
          <a:stretch>
            <a:fillRect/>
          </a:stretch>
        </p:blipFill>
        <p:spPr>
          <a:xfrm>
            <a:off x="1905000" y="4349714"/>
            <a:ext cx="12030075" cy="57150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20390"/>
          </a:xfrm>
          <a:prstGeom prst="rect">
            <a:avLst/>
          </a:prstGeom>
        </p:spPr>
        <p:txBody>
          <a:bodyPr lIns="0" tIns="0" rIns="0" bIns="0" rtlCol="0" anchor="t">
            <a:spAutoFit/>
          </a:bodyPr>
          <a:lstStyle/>
          <a:p>
            <a:pPr marL="0" lvl="0" indent="0" algn="ctr">
              <a:lnSpc>
                <a:spcPts val="5850"/>
              </a:lnSpc>
              <a:spcBef>
                <a:spcPct val="0"/>
              </a:spcBef>
            </a:pPr>
            <a:r>
              <a:rPr lang="en-US" sz="4500" spc="-45" dirty="0" smtClean="0">
                <a:solidFill>
                  <a:srgbClr val="100F0D"/>
                </a:solidFill>
                <a:latin typeface="Fira Sans Medium" panose="020B0603050000020004"/>
              </a:rPr>
              <a:t>Les </a:t>
            </a:r>
            <a:r>
              <a:rPr lang="en-US" sz="4500" spc="-45" dirty="0" err="1" smtClean="0">
                <a:solidFill>
                  <a:srgbClr val="100F0D"/>
                </a:solidFill>
                <a:latin typeface="Fira Sans Medium" panose="020B0603050000020004"/>
              </a:rPr>
              <a:t>erreurs</a:t>
            </a:r>
            <a:r>
              <a:rPr lang="en-US" sz="4500" spc="-45" dirty="0" smtClean="0">
                <a:solidFill>
                  <a:srgbClr val="100F0D"/>
                </a:solidFill>
                <a:latin typeface="Fira Sans Medium" panose="020B0603050000020004"/>
              </a:rPr>
              <a:t> </a:t>
            </a:r>
            <a:r>
              <a:rPr lang="en-US" sz="4500" spc="-45" dirty="0" err="1" smtClean="0">
                <a:solidFill>
                  <a:srgbClr val="100F0D"/>
                </a:solidFill>
                <a:latin typeface="Fira Sans Medium" panose="020B0603050000020004"/>
              </a:rPr>
              <a:t>dans</a:t>
            </a:r>
            <a:r>
              <a:rPr lang="en-US" sz="4500" spc="-45" dirty="0" smtClean="0">
                <a:solidFill>
                  <a:srgbClr val="100F0D"/>
                </a:solidFill>
                <a:latin typeface="Fira Sans Medium" panose="020B0603050000020004"/>
              </a:rPr>
              <a:t> PDI :</a:t>
            </a:r>
            <a:endParaRPr lang="en-US" sz="4500" spc="-45" dirty="0">
              <a:solidFill>
                <a:srgbClr val="100F0D"/>
              </a:solidFill>
              <a:latin typeface="Fira Sans Medium" panose="020B0603050000020004"/>
            </a:endParaRPr>
          </a:p>
        </p:txBody>
      </p:sp>
      <p:sp>
        <p:nvSpPr>
          <p:cNvPr id="16" name="Rectangle 15"/>
          <p:cNvSpPr/>
          <p:nvPr/>
        </p:nvSpPr>
        <p:spPr>
          <a:xfrm>
            <a:off x="1752600" y="3584477"/>
            <a:ext cx="14123261" cy="523220"/>
          </a:xfrm>
          <a:prstGeom prst="rect">
            <a:avLst/>
          </a:prstGeom>
        </p:spPr>
        <p:txBody>
          <a:bodyPr wrap="square">
            <a:spAutoFit/>
          </a:bodyPr>
          <a:lstStyle/>
          <a:p>
            <a:pPr marL="285750" indent="-285750" algn="ctr">
              <a:buFont typeface="Wingdings" panose="05000000000000000000" pitchFamily="2" charset="2"/>
              <a:buChar char="v"/>
            </a:pPr>
            <a:r>
              <a:rPr lang="en-US" sz="2800" dirty="0" smtClean="0">
                <a:solidFill>
                  <a:schemeClr val="accent2">
                    <a:lumMod val="20000"/>
                    <a:lumOff val="80000"/>
                  </a:schemeClr>
                </a:solidFill>
                <a:latin typeface="Open Sans Light Bold" panose="020B0806030504020204"/>
              </a:rPr>
              <a:t> </a:t>
            </a:r>
            <a:r>
              <a:rPr lang="fr-FR" sz="2800" dirty="0" smtClean="0">
                <a:solidFill>
                  <a:schemeClr val="accent2">
                    <a:lumMod val="20000"/>
                    <a:lumOff val="80000"/>
                  </a:schemeClr>
                </a:solidFill>
                <a:latin typeface="Open Sans Light Bold" panose="020B0806030504020204"/>
              </a:rPr>
              <a:t>Plusieurs </a:t>
            </a:r>
            <a:r>
              <a:rPr lang="fr-FR" sz="2800" dirty="0" smtClean="0">
                <a:solidFill>
                  <a:schemeClr val="accent2">
                    <a:lumMod val="20000"/>
                    <a:lumOff val="80000"/>
                  </a:schemeClr>
                </a:solidFill>
                <a:latin typeface="Open Sans Light Bold" panose="020B0806030504020204"/>
              </a:rPr>
              <a:t>problèmes </a:t>
            </a:r>
            <a:r>
              <a:rPr lang="fr-FR" sz="2800" dirty="0" smtClean="0">
                <a:solidFill>
                  <a:schemeClr val="accent2">
                    <a:lumMod val="20000"/>
                    <a:lumOff val="80000"/>
                  </a:schemeClr>
                </a:solidFill>
                <a:latin typeface="Open Sans Light Bold" panose="020B0806030504020204"/>
              </a:rPr>
              <a:t>au fur et à mesure dans </a:t>
            </a:r>
            <a:r>
              <a:rPr lang="fr-FR" sz="2800" dirty="0" err="1" smtClean="0">
                <a:solidFill>
                  <a:schemeClr val="accent2">
                    <a:lumMod val="20000"/>
                    <a:lumOff val="80000"/>
                  </a:schemeClr>
                </a:solidFill>
                <a:latin typeface="Open Sans Light Bold" panose="020B0806030504020204"/>
              </a:rPr>
              <a:t>pdi</a:t>
            </a:r>
            <a:r>
              <a:rPr lang="fr-FR" sz="2800" dirty="0" smtClean="0">
                <a:solidFill>
                  <a:schemeClr val="accent2">
                    <a:lumMod val="20000"/>
                    <a:lumOff val="80000"/>
                  </a:schemeClr>
                </a:solidFill>
                <a:latin typeface="Open Sans Light Bold" panose="020B0806030504020204"/>
              </a:rPr>
              <a:t> : </a:t>
            </a:r>
            <a:r>
              <a:rPr lang="fr-FR" sz="2800" dirty="0" err="1" smtClean="0">
                <a:solidFill>
                  <a:schemeClr val="accent2">
                    <a:lumMod val="20000"/>
                    <a:lumOff val="80000"/>
                  </a:schemeClr>
                </a:solidFill>
                <a:latin typeface="Open Sans Light Bold" panose="020B0806030504020204"/>
              </a:rPr>
              <a:t>Loading</a:t>
            </a:r>
            <a:r>
              <a:rPr lang="fr-FR" sz="2800" dirty="0" smtClean="0">
                <a:solidFill>
                  <a:schemeClr val="accent2">
                    <a:lumMod val="20000"/>
                    <a:lumOff val="80000"/>
                  </a:schemeClr>
                </a:solidFill>
                <a:latin typeface="Open Sans Light Bold" panose="020B0806030504020204"/>
              </a:rPr>
              <a:t> data</a:t>
            </a:r>
            <a:endParaRPr lang="fr-FR" sz="2800" dirty="0">
              <a:solidFill>
                <a:schemeClr val="accent2">
                  <a:lumMod val="20000"/>
                  <a:lumOff val="80000"/>
                </a:schemeClr>
              </a:solidFill>
            </a:endParaRPr>
          </a:p>
        </p:txBody>
      </p:sp>
      <p:pic>
        <p:nvPicPr>
          <p:cNvPr id="7" name="Image 6"/>
          <p:cNvPicPr>
            <a:picLocks noChangeAspect="1"/>
          </p:cNvPicPr>
          <p:nvPr/>
        </p:nvPicPr>
        <p:blipFill>
          <a:blip r:embed="rId1"/>
          <a:stretch>
            <a:fillRect/>
          </a:stretch>
        </p:blipFill>
        <p:spPr>
          <a:xfrm>
            <a:off x="2489630" y="4340189"/>
            <a:ext cx="12649200" cy="573405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20390"/>
          </a:xfrm>
          <a:prstGeom prst="rect">
            <a:avLst/>
          </a:prstGeom>
        </p:spPr>
        <p:txBody>
          <a:bodyPr lIns="0" tIns="0" rIns="0" bIns="0" rtlCol="0" anchor="t">
            <a:spAutoFit/>
          </a:bodyPr>
          <a:lstStyle/>
          <a:p>
            <a:pPr marL="0" lvl="0" indent="0" algn="ctr">
              <a:lnSpc>
                <a:spcPts val="5850"/>
              </a:lnSpc>
              <a:spcBef>
                <a:spcPct val="0"/>
              </a:spcBef>
            </a:pPr>
            <a:r>
              <a:rPr lang="en-US" sz="4500" spc="-45" dirty="0" smtClean="0">
                <a:solidFill>
                  <a:srgbClr val="100F0D"/>
                </a:solidFill>
                <a:latin typeface="Fira Sans Medium" panose="020B0603050000020004"/>
              </a:rPr>
              <a:t>Les </a:t>
            </a:r>
            <a:r>
              <a:rPr lang="en-US" sz="4500" spc="-45" dirty="0" err="1" smtClean="0">
                <a:solidFill>
                  <a:srgbClr val="100F0D"/>
                </a:solidFill>
                <a:latin typeface="Fira Sans Medium" panose="020B0603050000020004"/>
              </a:rPr>
              <a:t>erreurs</a:t>
            </a:r>
            <a:r>
              <a:rPr lang="en-US" sz="4500" spc="-45" dirty="0" smtClean="0">
                <a:solidFill>
                  <a:srgbClr val="100F0D"/>
                </a:solidFill>
                <a:latin typeface="Fira Sans Medium" panose="020B0603050000020004"/>
              </a:rPr>
              <a:t> </a:t>
            </a:r>
            <a:r>
              <a:rPr lang="en-US" sz="4500" spc="-45" dirty="0" err="1" smtClean="0">
                <a:solidFill>
                  <a:srgbClr val="100F0D"/>
                </a:solidFill>
                <a:latin typeface="Fira Sans Medium" panose="020B0603050000020004"/>
              </a:rPr>
              <a:t>dans</a:t>
            </a:r>
            <a:r>
              <a:rPr lang="en-US" sz="4500" spc="-45" dirty="0" smtClean="0">
                <a:solidFill>
                  <a:srgbClr val="100F0D"/>
                </a:solidFill>
                <a:latin typeface="Fira Sans Medium" panose="020B0603050000020004"/>
              </a:rPr>
              <a:t> PDI :</a:t>
            </a:r>
            <a:endParaRPr lang="en-US" sz="4500" spc="-45" dirty="0">
              <a:solidFill>
                <a:srgbClr val="100F0D"/>
              </a:solidFill>
              <a:latin typeface="Fira Sans Medium" panose="020B0603050000020004"/>
            </a:endParaRPr>
          </a:p>
        </p:txBody>
      </p:sp>
      <p:sp>
        <p:nvSpPr>
          <p:cNvPr id="16" name="Rectangle 15"/>
          <p:cNvSpPr/>
          <p:nvPr/>
        </p:nvSpPr>
        <p:spPr>
          <a:xfrm>
            <a:off x="2133600" y="3617193"/>
            <a:ext cx="14123261" cy="523220"/>
          </a:xfrm>
          <a:prstGeom prst="rect">
            <a:avLst/>
          </a:prstGeom>
        </p:spPr>
        <p:txBody>
          <a:bodyPr wrap="square">
            <a:spAutoFit/>
          </a:bodyPr>
          <a:lstStyle/>
          <a:p>
            <a:pPr marL="285750" indent="-285750" algn="ctr">
              <a:buFont typeface="Wingdings" panose="05000000000000000000" pitchFamily="2" charset="2"/>
              <a:buChar char="v"/>
            </a:pPr>
            <a:r>
              <a:rPr lang="en-US" sz="2800" dirty="0" smtClean="0">
                <a:solidFill>
                  <a:schemeClr val="accent2">
                    <a:lumMod val="20000"/>
                    <a:lumOff val="80000"/>
                  </a:schemeClr>
                </a:solidFill>
                <a:latin typeface="Open Sans Light Bold" panose="020B0806030504020204"/>
              </a:rPr>
              <a:t> </a:t>
            </a:r>
            <a:r>
              <a:rPr lang="fr-FR" sz="2800" dirty="0" smtClean="0">
                <a:solidFill>
                  <a:schemeClr val="accent2">
                    <a:lumMod val="20000"/>
                    <a:lumOff val="80000"/>
                  </a:schemeClr>
                </a:solidFill>
                <a:latin typeface="Open Sans Light Bold" panose="020B0806030504020204"/>
              </a:rPr>
              <a:t>Plusieurs </a:t>
            </a:r>
            <a:r>
              <a:rPr lang="fr-FR" sz="2800" dirty="0" smtClean="0">
                <a:solidFill>
                  <a:schemeClr val="accent2">
                    <a:lumMod val="20000"/>
                    <a:lumOff val="80000"/>
                  </a:schemeClr>
                </a:solidFill>
                <a:latin typeface="Open Sans Light Bold" panose="020B0806030504020204"/>
              </a:rPr>
              <a:t>problèmes </a:t>
            </a:r>
            <a:r>
              <a:rPr lang="fr-FR" sz="2800" dirty="0" smtClean="0">
                <a:solidFill>
                  <a:schemeClr val="accent2">
                    <a:lumMod val="20000"/>
                    <a:lumOff val="80000"/>
                  </a:schemeClr>
                </a:solidFill>
                <a:latin typeface="Open Sans Light Bold" panose="020B0806030504020204"/>
              </a:rPr>
              <a:t>au fur et à mesure dans </a:t>
            </a:r>
            <a:r>
              <a:rPr lang="fr-FR" sz="2800" dirty="0" err="1" smtClean="0">
                <a:solidFill>
                  <a:schemeClr val="accent2">
                    <a:lumMod val="20000"/>
                    <a:lumOff val="80000"/>
                  </a:schemeClr>
                </a:solidFill>
                <a:latin typeface="Open Sans Light Bold" panose="020B0806030504020204"/>
              </a:rPr>
              <a:t>pentaho</a:t>
            </a:r>
            <a:r>
              <a:rPr lang="fr-FR" sz="2800" dirty="0" smtClean="0">
                <a:solidFill>
                  <a:schemeClr val="accent2">
                    <a:lumMod val="20000"/>
                    <a:lumOff val="80000"/>
                  </a:schemeClr>
                </a:solidFill>
                <a:latin typeface="Open Sans Light Bold" panose="020B0806030504020204"/>
              </a:rPr>
              <a:t> :</a:t>
            </a:r>
            <a:endParaRPr lang="fr-FR" sz="2800" dirty="0">
              <a:solidFill>
                <a:schemeClr val="accent2">
                  <a:lumMod val="20000"/>
                  <a:lumOff val="80000"/>
                </a:schemeClr>
              </a:solidFill>
            </a:endParaRPr>
          </a:p>
        </p:txBody>
      </p:sp>
      <p:pic>
        <p:nvPicPr>
          <p:cNvPr id="6" name="Image 5"/>
          <p:cNvPicPr>
            <a:picLocks noChangeAspect="1"/>
          </p:cNvPicPr>
          <p:nvPr/>
        </p:nvPicPr>
        <p:blipFill>
          <a:blip r:embed="rId1"/>
          <a:stretch>
            <a:fillRect/>
          </a:stretch>
        </p:blipFill>
        <p:spPr>
          <a:xfrm>
            <a:off x="3733800" y="4378289"/>
            <a:ext cx="10401300" cy="565785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2000" y="-31130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0341220" y="-6200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15" name="TextBox 15"/>
          <p:cNvSpPr txBox="1"/>
          <p:nvPr/>
        </p:nvSpPr>
        <p:spPr>
          <a:xfrm>
            <a:off x="306805" y="981075"/>
            <a:ext cx="9652637" cy="756617"/>
          </a:xfrm>
          <a:prstGeom prst="rect">
            <a:avLst/>
          </a:prstGeom>
        </p:spPr>
        <p:txBody>
          <a:bodyPr lIns="0" tIns="0" rIns="0" bIns="0" rtlCol="0" anchor="t">
            <a:spAutoFit/>
          </a:bodyPr>
          <a:lstStyle/>
          <a:p>
            <a:pPr marL="0" lvl="0" indent="0" algn="ctr">
              <a:lnSpc>
                <a:spcPts val="5850"/>
              </a:lnSpc>
              <a:spcBef>
                <a:spcPct val="0"/>
              </a:spcBef>
            </a:pPr>
            <a:r>
              <a:rPr lang="en-US" sz="4500" spc="-45" dirty="0" smtClean="0">
                <a:solidFill>
                  <a:srgbClr val="100F0D"/>
                </a:solidFill>
                <a:latin typeface="Fira Sans Medium" panose="020B0603050000020004"/>
              </a:rPr>
              <a:t>Les </a:t>
            </a:r>
            <a:r>
              <a:rPr lang="en-US" sz="4500" spc="-45" dirty="0" err="1" smtClean="0">
                <a:solidFill>
                  <a:srgbClr val="100F0D"/>
                </a:solidFill>
                <a:latin typeface="Fira Sans Medium" panose="020B0603050000020004"/>
              </a:rPr>
              <a:t>erreurs</a:t>
            </a:r>
            <a:r>
              <a:rPr lang="en-US" sz="4500" spc="-45" dirty="0" smtClean="0">
                <a:solidFill>
                  <a:srgbClr val="100F0D"/>
                </a:solidFill>
                <a:latin typeface="Fira Sans Medium" panose="020B0603050000020004"/>
              </a:rPr>
              <a:t> </a:t>
            </a:r>
            <a:r>
              <a:rPr lang="en-US" sz="4500" spc="-45" dirty="0" err="1" smtClean="0">
                <a:solidFill>
                  <a:srgbClr val="100F0D"/>
                </a:solidFill>
                <a:latin typeface="Fira Sans Medium" panose="020B0603050000020004"/>
              </a:rPr>
              <a:t>dans</a:t>
            </a:r>
            <a:r>
              <a:rPr lang="en-US" sz="4500" spc="-45" dirty="0" smtClean="0">
                <a:solidFill>
                  <a:srgbClr val="100F0D"/>
                </a:solidFill>
                <a:latin typeface="Fira Sans Medium" panose="020B0603050000020004"/>
              </a:rPr>
              <a:t> les </a:t>
            </a:r>
            <a:r>
              <a:rPr lang="en-US" sz="4500" spc="-45" dirty="0" err="1" smtClean="0">
                <a:solidFill>
                  <a:srgbClr val="100F0D"/>
                </a:solidFill>
                <a:latin typeface="Fira Sans Medium" panose="020B0603050000020004"/>
              </a:rPr>
              <a:t>prédictions</a:t>
            </a:r>
            <a:r>
              <a:rPr lang="en-US" sz="4500" spc="-45" dirty="0" smtClean="0">
                <a:solidFill>
                  <a:srgbClr val="100F0D"/>
                </a:solidFill>
                <a:latin typeface="Fira Sans Medium" panose="020B0603050000020004"/>
              </a:rPr>
              <a:t> :</a:t>
            </a:r>
            <a:endParaRPr lang="en-US" sz="4500" spc="-45" dirty="0">
              <a:solidFill>
                <a:srgbClr val="100F0D"/>
              </a:solidFill>
              <a:latin typeface="Fira Sans Medium" panose="020B0603050000020004"/>
            </a:endParaRPr>
          </a:p>
        </p:txBody>
      </p:sp>
      <p:sp>
        <p:nvSpPr>
          <p:cNvPr id="16" name="Rectangle 15"/>
          <p:cNvSpPr/>
          <p:nvPr/>
        </p:nvSpPr>
        <p:spPr>
          <a:xfrm>
            <a:off x="1219200" y="4451975"/>
            <a:ext cx="14123261" cy="954107"/>
          </a:xfrm>
          <a:prstGeom prst="rect">
            <a:avLst/>
          </a:prstGeom>
        </p:spPr>
        <p:txBody>
          <a:bodyPr wrap="square">
            <a:spAutoFit/>
          </a:bodyPr>
          <a:lstStyle/>
          <a:p>
            <a:pPr marL="285750" indent="-285750">
              <a:buFont typeface="Wingdings" panose="05000000000000000000" pitchFamily="2" charset="2"/>
              <a:buChar char="v"/>
            </a:pPr>
            <a:r>
              <a:rPr lang="fr-FR" sz="2800" dirty="0">
                <a:solidFill>
                  <a:schemeClr val="accent2">
                    <a:lumMod val="20000"/>
                    <a:lumOff val="80000"/>
                  </a:schemeClr>
                </a:solidFill>
                <a:latin typeface="Open Sans Light Bold" panose="020B0806030504020204"/>
              </a:rPr>
              <a:t> </a:t>
            </a:r>
            <a:r>
              <a:rPr lang="fr-FR" sz="2800" dirty="0" smtClean="0">
                <a:solidFill>
                  <a:schemeClr val="accent2">
                    <a:lumMod val="20000"/>
                    <a:lumOff val="80000"/>
                  </a:schemeClr>
                </a:solidFill>
                <a:latin typeface="Open Sans Light Bold" panose="020B0806030504020204"/>
              </a:rPr>
              <a:t>Nous avons travaillé par python pour faire les prédictions. Mais n’arrive pas à résoudre des erreurs déclenché. </a:t>
            </a:r>
            <a:endParaRPr lang="fr-FR" sz="2800" dirty="0">
              <a:solidFill>
                <a:schemeClr val="accent2">
                  <a:lumMod val="20000"/>
                  <a:lumOff val="80000"/>
                </a:schemeClr>
              </a:solidFill>
            </a:endParaRPr>
          </a:p>
        </p:txBody>
      </p:sp>
      <p:pic>
        <p:nvPicPr>
          <p:cNvPr id="6" name="Image 5"/>
          <p:cNvPicPr>
            <a:picLocks noChangeAspect="1"/>
          </p:cNvPicPr>
          <p:nvPr/>
        </p:nvPicPr>
        <p:blipFill>
          <a:blip r:embed="rId1"/>
          <a:stretch>
            <a:fillRect/>
          </a:stretch>
        </p:blipFill>
        <p:spPr>
          <a:xfrm>
            <a:off x="3810000" y="5808644"/>
            <a:ext cx="10134600" cy="41957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2" name="TextBox 2"/>
          <p:cNvSpPr txBox="1"/>
          <p:nvPr/>
        </p:nvSpPr>
        <p:spPr>
          <a:xfrm>
            <a:off x="170687" y="3775015"/>
            <a:ext cx="18159422" cy="1809750"/>
          </a:xfrm>
          <a:prstGeom prst="rect">
            <a:avLst/>
          </a:prstGeom>
        </p:spPr>
        <p:txBody>
          <a:bodyPr lIns="0" tIns="0" rIns="0" bIns="0" rtlCol="0" anchor="t">
            <a:spAutoFit/>
          </a:bodyPr>
          <a:lstStyle/>
          <a:p>
            <a:pPr algn="ctr">
              <a:lnSpc>
                <a:spcPts val="14265"/>
              </a:lnSpc>
            </a:pPr>
            <a:r>
              <a:rPr lang="en-US" sz="11890" dirty="0" smtClean="0">
                <a:solidFill>
                  <a:srgbClr val="A4E473"/>
                </a:solidFill>
                <a:latin typeface="Fira Sans Medium" panose="020B0603050000020004"/>
              </a:rPr>
              <a:t>FIN</a:t>
            </a:r>
            <a:endParaRPr lang="en-US" sz="11890" dirty="0">
              <a:solidFill>
                <a:srgbClr val="A4E473"/>
              </a:solidFill>
              <a:latin typeface="Fira Sans Medium" panose="020B0603050000020004"/>
            </a:endParaRPr>
          </a:p>
        </p:txBody>
      </p:sp>
      <p:grpSp>
        <p:nvGrpSpPr>
          <p:cNvPr id="3" name="Group 3"/>
          <p:cNvGrpSpPr/>
          <p:nvPr/>
        </p:nvGrpSpPr>
        <p:grpSpPr>
          <a:xfrm>
            <a:off x="-3021026" y="6494262"/>
            <a:ext cx="6383425" cy="5528076"/>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5" name="Group 5"/>
          <p:cNvGrpSpPr/>
          <p:nvPr/>
        </p:nvGrpSpPr>
        <p:grpSpPr>
          <a:xfrm>
            <a:off x="1671665" y="7004492"/>
            <a:ext cx="3034530" cy="2627917"/>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7" name="Group 7"/>
          <p:cNvGrpSpPr/>
          <p:nvPr/>
        </p:nvGrpSpPr>
        <p:grpSpPr>
          <a:xfrm>
            <a:off x="14224770" y="-786136"/>
            <a:ext cx="3034530" cy="262791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9" name="Group 9"/>
          <p:cNvGrpSpPr/>
          <p:nvPr/>
        </p:nvGrpSpPr>
        <p:grpSpPr>
          <a:xfrm>
            <a:off x="15742035" y="1028700"/>
            <a:ext cx="2141618" cy="1854652"/>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8" name="TextBox 8"/>
          <p:cNvSpPr txBox="1"/>
          <p:nvPr/>
        </p:nvSpPr>
        <p:spPr>
          <a:xfrm>
            <a:off x="609600" y="2441732"/>
            <a:ext cx="16992600" cy="1897955"/>
          </a:xfrm>
          <a:prstGeom prst="rect">
            <a:avLst/>
          </a:prstGeom>
        </p:spPr>
        <p:txBody>
          <a:bodyPr wrap="square" lIns="0" tIns="0" rIns="0" bIns="0" rtlCol="0" anchor="t">
            <a:spAutoFit/>
          </a:bodyPr>
          <a:lstStyle/>
          <a:p>
            <a:pPr marL="457200" indent="-457200">
              <a:lnSpc>
                <a:spcPts val="7440"/>
              </a:lnSpc>
              <a:buFont typeface="Wingdings" panose="05000000000000000000" pitchFamily="2" charset="2"/>
              <a:buChar char="Ø"/>
            </a:pPr>
            <a:r>
              <a:rPr lang="en-US" sz="3200" dirty="0">
                <a:solidFill>
                  <a:srgbClr val="A4E473"/>
                </a:solidFill>
                <a:latin typeface="Fira Sans Medium" panose="020B0603050000020004"/>
              </a:rPr>
              <a:t> </a:t>
            </a:r>
            <a:r>
              <a:rPr lang="en-US" sz="3200" b="1" dirty="0" err="1">
                <a:solidFill>
                  <a:srgbClr val="A4E473"/>
                </a:solidFill>
                <a:latin typeface="Fira Sans Medium" panose="020B0603050000020004"/>
              </a:rPr>
              <a:t>Qu’elle</a:t>
            </a:r>
            <a:r>
              <a:rPr lang="en-US" sz="3200" b="1" dirty="0">
                <a:solidFill>
                  <a:srgbClr val="A4E473"/>
                </a:solidFill>
                <a:latin typeface="Fira Sans Medium" panose="020B0603050000020004"/>
              </a:rPr>
              <a:t> </a:t>
            </a:r>
            <a:r>
              <a:rPr lang="en-US" sz="3200" b="1" dirty="0" err="1" smtClean="0">
                <a:solidFill>
                  <a:srgbClr val="A4E473"/>
                </a:solidFill>
                <a:latin typeface="Fira Sans Medium" panose="020B0603050000020004"/>
              </a:rPr>
              <a:t>est</a:t>
            </a:r>
            <a:r>
              <a:rPr lang="en-US" sz="3200" b="1" dirty="0" smtClean="0">
                <a:solidFill>
                  <a:srgbClr val="A4E473"/>
                </a:solidFill>
                <a:latin typeface="Fira Sans Medium" panose="020B0603050000020004"/>
              </a:rPr>
              <a:t> le </a:t>
            </a:r>
            <a:r>
              <a:rPr lang="en-US" sz="3200" b="1" dirty="0" err="1" smtClean="0">
                <a:solidFill>
                  <a:srgbClr val="A4E473"/>
                </a:solidFill>
                <a:latin typeface="Fira Sans Medium" panose="020B0603050000020004"/>
              </a:rPr>
              <a:t>nombre</a:t>
            </a:r>
            <a:r>
              <a:rPr lang="en-US" sz="3200" b="1" dirty="0" smtClean="0">
                <a:solidFill>
                  <a:srgbClr val="A4E473"/>
                </a:solidFill>
                <a:latin typeface="Fira Sans Medium" panose="020B0603050000020004"/>
              </a:rPr>
              <a:t> de </a:t>
            </a:r>
            <a:r>
              <a:rPr lang="en-US" sz="3200" b="1" dirty="0" err="1" smtClean="0">
                <a:solidFill>
                  <a:srgbClr val="A4E473"/>
                </a:solidFill>
                <a:latin typeface="Fira Sans Medium" panose="020B0603050000020004"/>
              </a:rPr>
              <a:t>oiseaux</a:t>
            </a:r>
            <a:r>
              <a:rPr lang="en-US" sz="3200" b="1" dirty="0" smtClean="0">
                <a:solidFill>
                  <a:srgbClr val="A4E473"/>
                </a:solidFill>
                <a:latin typeface="Fira Sans Medium" panose="020B0603050000020004"/>
              </a:rPr>
              <a:t> </a:t>
            </a:r>
            <a:r>
              <a:rPr lang="en-US" sz="3200" b="1" dirty="0" err="1" smtClean="0">
                <a:solidFill>
                  <a:srgbClr val="A4E473"/>
                </a:solidFill>
                <a:latin typeface="Fira Sans Medium" panose="020B0603050000020004"/>
              </a:rPr>
              <a:t>dans</a:t>
            </a:r>
            <a:r>
              <a:rPr lang="en-US" sz="3200" b="1" dirty="0" smtClean="0">
                <a:solidFill>
                  <a:srgbClr val="A4E473"/>
                </a:solidFill>
                <a:latin typeface="Fira Sans Medium" panose="020B0603050000020004"/>
              </a:rPr>
              <a:t> </a:t>
            </a:r>
            <a:r>
              <a:rPr lang="en-US" sz="3200" b="1" dirty="0" err="1" smtClean="0">
                <a:solidFill>
                  <a:srgbClr val="A4E473"/>
                </a:solidFill>
                <a:latin typeface="Fira Sans Medium" panose="020B0603050000020004"/>
              </a:rPr>
              <a:t>chaque</a:t>
            </a:r>
            <a:r>
              <a:rPr lang="en-US" sz="3200" b="1" dirty="0" smtClean="0">
                <a:solidFill>
                  <a:srgbClr val="A4E473"/>
                </a:solidFill>
                <a:latin typeface="Fira Sans Medium" panose="020B0603050000020004"/>
              </a:rPr>
              <a:t> state </a:t>
            </a:r>
            <a:r>
              <a:rPr lang="en-US" sz="3200" b="1" dirty="0" err="1" smtClean="0">
                <a:solidFill>
                  <a:srgbClr val="A4E473"/>
                </a:solidFill>
                <a:latin typeface="Fira Sans Medium" panose="020B0603050000020004"/>
              </a:rPr>
              <a:t>dans</a:t>
            </a:r>
            <a:r>
              <a:rPr lang="en-US" sz="3200" b="1" dirty="0" smtClean="0">
                <a:solidFill>
                  <a:srgbClr val="A4E473"/>
                </a:solidFill>
                <a:latin typeface="Fira Sans Medium" panose="020B0603050000020004"/>
              </a:rPr>
              <a:t> la </a:t>
            </a:r>
            <a:r>
              <a:rPr lang="en-US" sz="3200" b="1" dirty="0" err="1" smtClean="0">
                <a:solidFill>
                  <a:srgbClr val="A4E473"/>
                </a:solidFill>
                <a:latin typeface="Fira Sans Medium" panose="020B0603050000020004"/>
              </a:rPr>
              <a:t>période</a:t>
            </a:r>
            <a:r>
              <a:rPr lang="en-US" sz="3200" b="1" dirty="0" smtClean="0">
                <a:solidFill>
                  <a:srgbClr val="A4E473"/>
                </a:solidFill>
                <a:latin typeface="Fira Sans Medium" panose="020B0603050000020004"/>
              </a:rPr>
              <a:t> entre 2015 ET 2022 ?</a:t>
            </a:r>
            <a:endParaRPr lang="en-US" sz="3200" b="1" dirty="0">
              <a:solidFill>
                <a:srgbClr val="A4E473"/>
              </a:solidFill>
              <a:latin typeface="Fira Sans Medium" panose="020B0603050000020004"/>
            </a:endParaRPr>
          </a:p>
          <a:p>
            <a:pPr>
              <a:lnSpc>
                <a:spcPts val="7440"/>
              </a:lnSpc>
            </a:pPr>
            <a:endParaRPr lang="en-US" sz="3200" dirty="0">
              <a:solidFill>
                <a:srgbClr val="A4E473"/>
              </a:solidFill>
              <a:latin typeface="Fira Sans Medium" panose="020B0603050000020004"/>
            </a:endParaRPr>
          </a:p>
        </p:txBody>
      </p:sp>
      <p:sp>
        <p:nvSpPr>
          <p:cNvPr id="12" name="Rectangle 11"/>
          <p:cNvSpPr/>
          <p:nvPr/>
        </p:nvSpPr>
        <p:spPr>
          <a:xfrm>
            <a:off x="609600" y="4720069"/>
            <a:ext cx="12832359" cy="1041311"/>
          </a:xfrm>
          <a:prstGeom prst="rect">
            <a:avLst/>
          </a:prstGeom>
        </p:spPr>
        <p:txBody>
          <a:bodyPr wrap="none">
            <a:spAutoFit/>
          </a:bodyPr>
          <a:lstStyle/>
          <a:p>
            <a:pPr marL="457200" lvl="0" indent="-457200" algn="ctr">
              <a:lnSpc>
                <a:spcPts val="7440"/>
              </a:lnSpc>
              <a:buFont typeface="Wingdings" panose="05000000000000000000" pitchFamily="2" charset="2"/>
              <a:buChar char="Ø"/>
            </a:pPr>
            <a:r>
              <a:rPr lang="en-US" sz="3200" b="1" dirty="0">
                <a:solidFill>
                  <a:srgbClr val="A4E473"/>
                </a:solidFill>
                <a:latin typeface="Fira Sans Medium" panose="020B0603050000020004"/>
              </a:rPr>
              <a:t> </a:t>
            </a:r>
            <a:r>
              <a:rPr lang="en-US" sz="3200" b="1" dirty="0" err="1">
                <a:solidFill>
                  <a:srgbClr val="A4E473"/>
                </a:solidFill>
                <a:latin typeface="Fira Sans Medium" panose="020B0603050000020004"/>
              </a:rPr>
              <a:t>Qu’elle</a:t>
            </a:r>
            <a:r>
              <a:rPr lang="en-US" sz="3200" b="1" dirty="0">
                <a:solidFill>
                  <a:srgbClr val="A4E473"/>
                </a:solidFill>
                <a:latin typeface="Fira Sans Medium" panose="020B0603050000020004"/>
              </a:rPr>
              <a:t> </a:t>
            </a:r>
            <a:r>
              <a:rPr lang="en-US" sz="3200" b="1" dirty="0" err="1" smtClean="0">
                <a:solidFill>
                  <a:srgbClr val="A4E473"/>
                </a:solidFill>
                <a:latin typeface="Fira Sans Medium" panose="020B0603050000020004"/>
              </a:rPr>
              <a:t>sont</a:t>
            </a:r>
            <a:r>
              <a:rPr lang="en-US" sz="3200" b="1" dirty="0" smtClean="0">
                <a:solidFill>
                  <a:srgbClr val="A4E473"/>
                </a:solidFill>
                <a:latin typeface="Fira Sans Medium" panose="020B0603050000020004"/>
              </a:rPr>
              <a:t> les </a:t>
            </a:r>
            <a:r>
              <a:rPr lang="en-US" sz="3200" b="1" dirty="0" err="1" smtClean="0">
                <a:solidFill>
                  <a:srgbClr val="A4E473"/>
                </a:solidFill>
                <a:latin typeface="Fira Sans Medium" panose="020B0603050000020004"/>
              </a:rPr>
              <a:t>superviseurs</a:t>
            </a:r>
            <a:r>
              <a:rPr lang="en-US" sz="3200" b="1" dirty="0" smtClean="0">
                <a:solidFill>
                  <a:srgbClr val="A4E473"/>
                </a:solidFill>
                <a:latin typeface="Fira Sans Medium" panose="020B0603050000020004"/>
              </a:rPr>
              <a:t> qui </a:t>
            </a:r>
            <a:r>
              <a:rPr lang="en-US" sz="3200" b="1" dirty="0" err="1" smtClean="0">
                <a:solidFill>
                  <a:srgbClr val="A4E473"/>
                </a:solidFill>
                <a:latin typeface="Fira Sans Medium" panose="020B0603050000020004"/>
              </a:rPr>
              <a:t>détecté</a:t>
            </a:r>
            <a:r>
              <a:rPr lang="en-US" sz="3200" b="1" dirty="0" smtClean="0">
                <a:solidFill>
                  <a:srgbClr val="A4E473"/>
                </a:solidFill>
                <a:latin typeface="Fira Sans Medium" panose="020B0603050000020004"/>
              </a:rPr>
              <a:t> le </a:t>
            </a:r>
            <a:r>
              <a:rPr lang="en-US" sz="3200" b="1" dirty="0" err="1" smtClean="0">
                <a:solidFill>
                  <a:srgbClr val="A4E473"/>
                </a:solidFill>
                <a:latin typeface="Fira Sans Medium" panose="020B0603050000020004"/>
              </a:rPr>
              <a:t>nombre</a:t>
            </a:r>
            <a:r>
              <a:rPr lang="en-US" sz="3200" b="1" dirty="0" smtClean="0">
                <a:solidFill>
                  <a:srgbClr val="A4E473"/>
                </a:solidFill>
                <a:latin typeface="Fira Sans Medium" panose="020B0603050000020004"/>
              </a:rPr>
              <a:t> de </a:t>
            </a:r>
            <a:r>
              <a:rPr lang="en-US" sz="3200" b="1" dirty="0" err="1" smtClean="0">
                <a:solidFill>
                  <a:srgbClr val="A4E473"/>
                </a:solidFill>
                <a:latin typeface="Fira Sans Medium" panose="020B0603050000020004"/>
              </a:rPr>
              <a:t>oiseaux</a:t>
            </a:r>
            <a:r>
              <a:rPr lang="en-US" sz="3200" b="1" dirty="0" smtClean="0">
                <a:solidFill>
                  <a:srgbClr val="A4E473"/>
                </a:solidFill>
                <a:latin typeface="Fira Sans Medium" panose="020B0603050000020004"/>
              </a:rPr>
              <a:t> ?</a:t>
            </a:r>
            <a:endParaRPr lang="en-US" sz="3200" b="1" dirty="0">
              <a:solidFill>
                <a:srgbClr val="A4E473"/>
              </a:solidFill>
              <a:latin typeface="Fira Sans Medium" panose="020B0603050000020004"/>
            </a:endParaRPr>
          </a:p>
        </p:txBody>
      </p:sp>
      <p:sp>
        <p:nvSpPr>
          <p:cNvPr id="14" name="Rectangle 13"/>
          <p:cNvSpPr/>
          <p:nvPr/>
        </p:nvSpPr>
        <p:spPr>
          <a:xfrm>
            <a:off x="748352" y="7126093"/>
            <a:ext cx="11158825" cy="1041311"/>
          </a:xfrm>
          <a:prstGeom prst="rect">
            <a:avLst/>
          </a:prstGeom>
        </p:spPr>
        <p:txBody>
          <a:bodyPr wrap="none">
            <a:spAutoFit/>
          </a:bodyPr>
          <a:lstStyle/>
          <a:p>
            <a:pPr marL="457200" lvl="0" indent="-457200" algn="ctr">
              <a:lnSpc>
                <a:spcPts val="7440"/>
              </a:lnSpc>
              <a:buFont typeface="Wingdings" panose="05000000000000000000" pitchFamily="2" charset="2"/>
              <a:buChar char="Ø"/>
            </a:pPr>
            <a:r>
              <a:rPr lang="en-US" sz="3200" dirty="0">
                <a:solidFill>
                  <a:srgbClr val="A4E473"/>
                </a:solidFill>
                <a:latin typeface="Fira Sans Medium" panose="020B0603050000020004"/>
              </a:rPr>
              <a:t> </a:t>
            </a:r>
            <a:r>
              <a:rPr lang="en-US" sz="3200" b="1" dirty="0" err="1">
                <a:solidFill>
                  <a:srgbClr val="A4E473"/>
                </a:solidFill>
                <a:latin typeface="Fira Sans Medium" panose="020B0603050000020004"/>
              </a:rPr>
              <a:t>Qu’elle</a:t>
            </a:r>
            <a:r>
              <a:rPr lang="en-US" sz="3200" b="1" dirty="0">
                <a:solidFill>
                  <a:srgbClr val="A4E473"/>
                </a:solidFill>
                <a:latin typeface="Fira Sans Medium" panose="020B0603050000020004"/>
              </a:rPr>
              <a:t> </a:t>
            </a:r>
            <a:r>
              <a:rPr lang="en-US" sz="3200" b="1" dirty="0" err="1">
                <a:solidFill>
                  <a:srgbClr val="A4E473"/>
                </a:solidFill>
                <a:latin typeface="Fira Sans Medium" panose="020B0603050000020004"/>
              </a:rPr>
              <a:t>est</a:t>
            </a:r>
            <a:r>
              <a:rPr lang="en-US" sz="3200" b="1" dirty="0">
                <a:solidFill>
                  <a:srgbClr val="A4E473"/>
                </a:solidFill>
                <a:latin typeface="Fira Sans Medium" panose="020B0603050000020004"/>
              </a:rPr>
              <a:t> le </a:t>
            </a:r>
            <a:r>
              <a:rPr lang="en-US" sz="3200" b="1" dirty="0" err="1">
                <a:solidFill>
                  <a:srgbClr val="A4E473"/>
                </a:solidFill>
                <a:latin typeface="Fira Sans Medium" panose="020B0603050000020004"/>
              </a:rPr>
              <a:t>nombre</a:t>
            </a:r>
            <a:r>
              <a:rPr lang="en-US" sz="3200" b="1" dirty="0">
                <a:solidFill>
                  <a:srgbClr val="A4E473"/>
                </a:solidFill>
                <a:latin typeface="Fira Sans Medium" panose="020B0603050000020004"/>
              </a:rPr>
              <a:t> de </a:t>
            </a:r>
            <a:r>
              <a:rPr lang="en-US" sz="3200" b="1" dirty="0" err="1">
                <a:solidFill>
                  <a:srgbClr val="A4E473"/>
                </a:solidFill>
                <a:latin typeface="Fira Sans Medium" panose="020B0603050000020004"/>
              </a:rPr>
              <a:t>oiseaux</a:t>
            </a:r>
            <a:r>
              <a:rPr lang="en-US" sz="3200" b="1" dirty="0">
                <a:solidFill>
                  <a:srgbClr val="A4E473"/>
                </a:solidFill>
                <a:latin typeface="Fira Sans Medium" panose="020B0603050000020004"/>
              </a:rPr>
              <a:t> </a:t>
            </a:r>
            <a:r>
              <a:rPr lang="en-US" sz="3200" b="1" dirty="0" err="1">
                <a:solidFill>
                  <a:srgbClr val="A4E473"/>
                </a:solidFill>
                <a:latin typeface="Fira Sans Medium" panose="020B0603050000020004"/>
              </a:rPr>
              <a:t>dans</a:t>
            </a:r>
            <a:r>
              <a:rPr lang="en-US" sz="3200" b="1" dirty="0">
                <a:solidFill>
                  <a:srgbClr val="A4E473"/>
                </a:solidFill>
                <a:latin typeface="Fira Sans Medium" panose="020B0603050000020004"/>
              </a:rPr>
              <a:t> </a:t>
            </a:r>
            <a:r>
              <a:rPr lang="en-US" sz="3200" b="1" dirty="0" err="1" smtClean="0">
                <a:solidFill>
                  <a:srgbClr val="A4E473"/>
                </a:solidFill>
                <a:latin typeface="Fira Sans Medium" panose="020B0603050000020004"/>
              </a:rPr>
              <a:t>chaque</a:t>
            </a:r>
            <a:r>
              <a:rPr lang="en-US" sz="3200" b="1" dirty="0" smtClean="0">
                <a:solidFill>
                  <a:srgbClr val="A4E473"/>
                </a:solidFill>
                <a:latin typeface="Fira Sans Medium" panose="020B0603050000020004"/>
              </a:rPr>
              <a:t> locality ?</a:t>
            </a:r>
            <a:endParaRPr lang="en-US" sz="6200" dirty="0">
              <a:solidFill>
                <a:srgbClr val="A4E473"/>
              </a:solidFill>
              <a:latin typeface="Fira Sans Medium" panose="020B0603050000020004"/>
            </a:endParaRPr>
          </a:p>
        </p:txBody>
      </p:sp>
      <p:sp>
        <p:nvSpPr>
          <p:cNvPr id="11" name="Rectangle 10"/>
          <p:cNvSpPr/>
          <p:nvPr/>
        </p:nvSpPr>
        <p:spPr>
          <a:xfrm>
            <a:off x="748352" y="6234257"/>
            <a:ext cx="10176184" cy="584775"/>
          </a:xfrm>
          <a:prstGeom prst="rect">
            <a:avLst/>
          </a:prstGeom>
        </p:spPr>
        <p:txBody>
          <a:bodyPr wrap="none">
            <a:spAutoFit/>
          </a:bodyPr>
          <a:lstStyle/>
          <a:p>
            <a:pPr marL="457200" indent="-457200">
              <a:buFont typeface="Wingdings" panose="05000000000000000000" pitchFamily="2" charset="2"/>
              <a:buChar char="Ø"/>
            </a:pPr>
            <a:r>
              <a:rPr lang="en-US" sz="3200" b="1" dirty="0">
                <a:solidFill>
                  <a:srgbClr val="A4E473"/>
                </a:solidFill>
                <a:latin typeface="Fira Sans Medium" panose="020B0603050000020004"/>
              </a:rPr>
              <a:t> </a:t>
            </a:r>
            <a:r>
              <a:rPr lang="en-US" sz="3200" b="1" dirty="0" err="1">
                <a:solidFill>
                  <a:srgbClr val="A4E473"/>
                </a:solidFill>
                <a:latin typeface="Fira Sans Medium" panose="020B0603050000020004"/>
              </a:rPr>
              <a:t>Qu’elle</a:t>
            </a:r>
            <a:r>
              <a:rPr lang="en-US" sz="3200" b="1" dirty="0">
                <a:solidFill>
                  <a:srgbClr val="A4E473"/>
                </a:solidFill>
                <a:latin typeface="Fira Sans Medium" panose="020B0603050000020004"/>
              </a:rPr>
              <a:t> </a:t>
            </a:r>
            <a:r>
              <a:rPr lang="en-US" sz="3200" b="1" dirty="0" err="1" smtClean="0">
                <a:solidFill>
                  <a:srgbClr val="A4E473"/>
                </a:solidFill>
                <a:latin typeface="Fira Sans Medium" panose="020B0603050000020004"/>
              </a:rPr>
              <a:t>sont</a:t>
            </a:r>
            <a:r>
              <a:rPr lang="en-US" sz="3200" b="1" dirty="0" smtClean="0">
                <a:solidFill>
                  <a:srgbClr val="A4E473"/>
                </a:solidFill>
                <a:latin typeface="Fira Sans Medium" panose="020B0603050000020004"/>
              </a:rPr>
              <a:t> les </a:t>
            </a:r>
            <a:r>
              <a:rPr lang="en-US" sz="3200" b="1" dirty="0" err="1" smtClean="0">
                <a:solidFill>
                  <a:srgbClr val="A4E473"/>
                </a:solidFill>
                <a:latin typeface="Fira Sans Medium" panose="020B0603050000020004"/>
              </a:rPr>
              <a:t>clés</a:t>
            </a:r>
            <a:r>
              <a:rPr lang="en-US" sz="3200" b="1" dirty="0" smtClean="0">
                <a:solidFill>
                  <a:srgbClr val="A4E473"/>
                </a:solidFill>
                <a:latin typeface="Fira Sans Medium" panose="020B0603050000020004"/>
              </a:rPr>
              <a:t> qui </a:t>
            </a:r>
            <a:r>
              <a:rPr lang="en-US" sz="3200" b="1" dirty="0" err="1" smtClean="0">
                <a:solidFill>
                  <a:srgbClr val="A4E473"/>
                </a:solidFill>
                <a:latin typeface="Fira Sans Medium" panose="020B0603050000020004"/>
              </a:rPr>
              <a:t>identifié</a:t>
            </a:r>
            <a:r>
              <a:rPr lang="en-US" sz="3200" b="1" dirty="0" smtClean="0">
                <a:solidFill>
                  <a:srgbClr val="A4E473"/>
                </a:solidFill>
                <a:latin typeface="Fira Sans Medium" panose="020B0603050000020004"/>
              </a:rPr>
              <a:t> </a:t>
            </a:r>
            <a:r>
              <a:rPr lang="en-US" sz="3200" b="1" dirty="0" err="1" smtClean="0">
                <a:solidFill>
                  <a:srgbClr val="A4E473"/>
                </a:solidFill>
                <a:latin typeface="Fira Sans Medium" panose="020B0603050000020004"/>
              </a:rPr>
              <a:t>chaque</a:t>
            </a:r>
            <a:r>
              <a:rPr lang="en-US" sz="3200" b="1" dirty="0" smtClean="0">
                <a:solidFill>
                  <a:srgbClr val="A4E473"/>
                </a:solidFill>
                <a:latin typeface="Fira Sans Medium" panose="020B0603050000020004"/>
              </a:rPr>
              <a:t> </a:t>
            </a:r>
            <a:r>
              <a:rPr lang="en-US" sz="3200" b="1" dirty="0" err="1" smtClean="0">
                <a:solidFill>
                  <a:srgbClr val="A4E473"/>
                </a:solidFill>
                <a:latin typeface="Fira Sans Medium" panose="020B0603050000020004"/>
              </a:rPr>
              <a:t>espèce</a:t>
            </a:r>
            <a:r>
              <a:rPr lang="en-US" sz="3200" b="1" dirty="0" smtClean="0">
                <a:solidFill>
                  <a:srgbClr val="A4E473"/>
                </a:solidFill>
                <a:latin typeface="Fira Sans Medium" panose="020B0603050000020004"/>
              </a:rPr>
              <a:t> ? </a:t>
            </a:r>
            <a:endParaRPr lang="fr-FR" dirty="0"/>
          </a:p>
        </p:txBody>
      </p:sp>
      <p:sp>
        <p:nvSpPr>
          <p:cNvPr id="15" name="Rectangle 14"/>
          <p:cNvSpPr/>
          <p:nvPr/>
        </p:nvSpPr>
        <p:spPr>
          <a:xfrm>
            <a:off x="609600" y="8474465"/>
            <a:ext cx="14554200" cy="1041311"/>
          </a:xfrm>
          <a:prstGeom prst="rect">
            <a:avLst/>
          </a:prstGeom>
        </p:spPr>
        <p:txBody>
          <a:bodyPr wrap="square">
            <a:spAutoFit/>
          </a:bodyPr>
          <a:lstStyle/>
          <a:p>
            <a:pPr marL="457200" lvl="0" indent="-457200" algn="ctr">
              <a:lnSpc>
                <a:spcPts val="7440"/>
              </a:lnSpc>
              <a:buFont typeface="Wingdings" panose="05000000000000000000" pitchFamily="2" charset="2"/>
              <a:buChar char="Ø"/>
            </a:pPr>
            <a:r>
              <a:rPr lang="en-US" sz="3200" dirty="0">
                <a:solidFill>
                  <a:srgbClr val="A4E473"/>
                </a:solidFill>
                <a:latin typeface="Fira Sans Medium" panose="020B0603050000020004"/>
              </a:rPr>
              <a:t> </a:t>
            </a:r>
            <a:r>
              <a:rPr lang="en-US" sz="3200" b="1" dirty="0" err="1">
                <a:solidFill>
                  <a:srgbClr val="A4E473"/>
                </a:solidFill>
                <a:latin typeface="Fira Sans Medium" panose="020B0603050000020004"/>
              </a:rPr>
              <a:t>Qu’elle</a:t>
            </a:r>
            <a:r>
              <a:rPr lang="en-US" sz="3200" b="1" dirty="0">
                <a:solidFill>
                  <a:srgbClr val="A4E473"/>
                </a:solidFill>
                <a:latin typeface="Fira Sans Medium" panose="020B0603050000020004"/>
              </a:rPr>
              <a:t> </a:t>
            </a:r>
            <a:r>
              <a:rPr lang="en-US" sz="3200" b="1" dirty="0" err="1">
                <a:solidFill>
                  <a:srgbClr val="A4E473"/>
                </a:solidFill>
                <a:latin typeface="Fira Sans Medium" panose="020B0603050000020004"/>
              </a:rPr>
              <a:t>est</a:t>
            </a:r>
            <a:r>
              <a:rPr lang="en-US" sz="3200" b="1" dirty="0">
                <a:solidFill>
                  <a:srgbClr val="A4E473"/>
                </a:solidFill>
                <a:latin typeface="Fira Sans Medium" panose="020B0603050000020004"/>
              </a:rPr>
              <a:t> </a:t>
            </a:r>
            <a:r>
              <a:rPr lang="en-US" sz="3200" b="1" dirty="0" err="1" smtClean="0">
                <a:solidFill>
                  <a:srgbClr val="A4E473"/>
                </a:solidFill>
                <a:latin typeface="Fira Sans Medium" panose="020B0603050000020004"/>
              </a:rPr>
              <a:t>l’abondance</a:t>
            </a:r>
            <a:r>
              <a:rPr lang="en-US" sz="3200" b="1" dirty="0" smtClean="0">
                <a:solidFill>
                  <a:srgbClr val="A4E473"/>
                </a:solidFill>
                <a:latin typeface="Fira Sans Medium" panose="020B0603050000020004"/>
              </a:rPr>
              <a:t> des </a:t>
            </a:r>
            <a:r>
              <a:rPr lang="en-US" sz="3200" b="1" dirty="0" err="1">
                <a:solidFill>
                  <a:srgbClr val="A4E473"/>
                </a:solidFill>
                <a:latin typeface="Fira Sans Medium" panose="020B0603050000020004"/>
              </a:rPr>
              <a:t>oiseaux</a:t>
            </a:r>
            <a:r>
              <a:rPr lang="en-US" sz="3200" b="1" dirty="0">
                <a:solidFill>
                  <a:srgbClr val="A4E473"/>
                </a:solidFill>
                <a:latin typeface="Fira Sans Medium" panose="020B0603050000020004"/>
              </a:rPr>
              <a:t> </a:t>
            </a:r>
            <a:r>
              <a:rPr lang="en-US" sz="3200" b="1" dirty="0" err="1">
                <a:solidFill>
                  <a:srgbClr val="A4E473"/>
                </a:solidFill>
                <a:latin typeface="Fira Sans Medium" panose="020B0603050000020004"/>
              </a:rPr>
              <a:t>dans</a:t>
            </a:r>
            <a:r>
              <a:rPr lang="en-US" sz="3200" b="1" dirty="0">
                <a:solidFill>
                  <a:srgbClr val="A4E473"/>
                </a:solidFill>
                <a:latin typeface="Fira Sans Medium" panose="020B0603050000020004"/>
              </a:rPr>
              <a:t> </a:t>
            </a:r>
            <a:r>
              <a:rPr lang="en-US" sz="3200" b="1" dirty="0" err="1">
                <a:solidFill>
                  <a:srgbClr val="A4E473"/>
                </a:solidFill>
                <a:latin typeface="Fira Sans Medium" panose="020B0603050000020004"/>
              </a:rPr>
              <a:t>chaque</a:t>
            </a:r>
            <a:r>
              <a:rPr lang="en-US" sz="3200" b="1" dirty="0">
                <a:solidFill>
                  <a:srgbClr val="A4E473"/>
                </a:solidFill>
                <a:latin typeface="Fira Sans Medium" panose="020B0603050000020004"/>
              </a:rPr>
              <a:t> </a:t>
            </a:r>
            <a:r>
              <a:rPr lang="en-US" sz="3200" b="1" dirty="0" smtClean="0">
                <a:solidFill>
                  <a:srgbClr val="A4E473"/>
                </a:solidFill>
                <a:latin typeface="Fira Sans Medium" panose="020B0603050000020004"/>
              </a:rPr>
              <a:t>trimester de </a:t>
            </a:r>
            <a:r>
              <a:rPr lang="en-US" sz="3200" b="1" dirty="0" err="1" smtClean="0">
                <a:solidFill>
                  <a:srgbClr val="A4E473"/>
                </a:solidFill>
                <a:latin typeface="Fira Sans Medium" panose="020B0603050000020004"/>
              </a:rPr>
              <a:t>l’années</a:t>
            </a:r>
            <a:r>
              <a:rPr lang="en-US" sz="3200" b="1" dirty="0" smtClean="0">
                <a:solidFill>
                  <a:srgbClr val="A4E473"/>
                </a:solidFill>
                <a:latin typeface="Fira Sans Medium" panose="020B0603050000020004"/>
              </a:rPr>
              <a:t> </a:t>
            </a:r>
            <a:r>
              <a:rPr lang="en-US" sz="3200" b="1" dirty="0">
                <a:solidFill>
                  <a:srgbClr val="A4E473"/>
                </a:solidFill>
                <a:latin typeface="Fira Sans Medium" panose="020B0603050000020004"/>
              </a:rPr>
              <a:t>?</a:t>
            </a:r>
            <a:endParaRPr lang="en-US" sz="6200" dirty="0">
              <a:solidFill>
                <a:srgbClr val="A4E473"/>
              </a:solidFill>
              <a:latin typeface="Fira Sans Medium" panose="020B0603050000020004"/>
            </a:endParaRPr>
          </a:p>
        </p:txBody>
      </p:sp>
      <p:sp>
        <p:nvSpPr>
          <p:cNvPr id="18" name="Rectangle 17"/>
          <p:cNvSpPr/>
          <p:nvPr/>
        </p:nvSpPr>
        <p:spPr>
          <a:xfrm>
            <a:off x="346064" y="3605688"/>
            <a:ext cx="11963400" cy="1041311"/>
          </a:xfrm>
          <a:prstGeom prst="rect">
            <a:avLst/>
          </a:prstGeom>
        </p:spPr>
        <p:txBody>
          <a:bodyPr wrap="square">
            <a:spAutoFit/>
          </a:bodyPr>
          <a:lstStyle/>
          <a:p>
            <a:pPr marL="457200" lvl="0" indent="-457200" algn="ctr">
              <a:lnSpc>
                <a:spcPts val="7440"/>
              </a:lnSpc>
              <a:buFont typeface="Wingdings" panose="05000000000000000000" pitchFamily="2" charset="2"/>
              <a:buChar char="Ø"/>
            </a:pPr>
            <a:r>
              <a:rPr lang="en-US" sz="3200" dirty="0">
                <a:solidFill>
                  <a:srgbClr val="A4E473"/>
                </a:solidFill>
                <a:latin typeface="Fira Sans Medium" panose="020B0603050000020004"/>
              </a:rPr>
              <a:t> </a:t>
            </a:r>
            <a:r>
              <a:rPr lang="en-US" sz="3200" b="1" dirty="0" err="1" smtClean="0">
                <a:solidFill>
                  <a:srgbClr val="A4E473"/>
                </a:solidFill>
                <a:latin typeface="Fira Sans Medium" panose="020B0603050000020004"/>
              </a:rPr>
              <a:t>Combien</a:t>
            </a:r>
            <a:r>
              <a:rPr lang="en-US" sz="3200" b="1" dirty="0" smtClean="0">
                <a:solidFill>
                  <a:srgbClr val="A4E473"/>
                </a:solidFill>
                <a:latin typeface="Fira Sans Medium" panose="020B0603050000020004"/>
              </a:rPr>
              <a:t> de type de </a:t>
            </a:r>
            <a:r>
              <a:rPr lang="en-US" sz="3200" b="1" dirty="0" err="1" smtClean="0">
                <a:solidFill>
                  <a:srgbClr val="A4E473"/>
                </a:solidFill>
                <a:latin typeface="Fira Sans Medium" panose="020B0603050000020004"/>
              </a:rPr>
              <a:t>oiseaux</a:t>
            </a:r>
            <a:r>
              <a:rPr lang="en-US" sz="3200" b="1" dirty="0" smtClean="0">
                <a:solidFill>
                  <a:srgbClr val="A4E473"/>
                </a:solidFill>
                <a:latin typeface="Fira Sans Medium" panose="020B0603050000020004"/>
              </a:rPr>
              <a:t> </a:t>
            </a:r>
            <a:r>
              <a:rPr lang="en-US" sz="3200" b="1" dirty="0" err="1" smtClean="0">
                <a:solidFill>
                  <a:srgbClr val="A4E473"/>
                </a:solidFill>
                <a:latin typeface="Fira Sans Medium" panose="020B0603050000020004"/>
              </a:rPr>
              <a:t>différents</a:t>
            </a:r>
            <a:r>
              <a:rPr lang="en-US" sz="3200" b="1" dirty="0" smtClean="0">
                <a:solidFill>
                  <a:srgbClr val="A4E473"/>
                </a:solidFill>
                <a:latin typeface="Fira Sans Medium" panose="020B0603050000020004"/>
              </a:rPr>
              <a:t> </a:t>
            </a:r>
            <a:r>
              <a:rPr lang="en-US" sz="3200" b="1" dirty="0" err="1" smtClean="0">
                <a:solidFill>
                  <a:srgbClr val="A4E473"/>
                </a:solidFill>
                <a:latin typeface="Fira Sans Medium" panose="020B0603050000020004"/>
              </a:rPr>
              <a:t>dans</a:t>
            </a:r>
            <a:r>
              <a:rPr lang="en-US" sz="3200" b="1" dirty="0" smtClean="0">
                <a:solidFill>
                  <a:srgbClr val="A4E473"/>
                </a:solidFill>
                <a:latin typeface="Fira Sans Medium" panose="020B0603050000020004"/>
              </a:rPr>
              <a:t> </a:t>
            </a:r>
            <a:r>
              <a:rPr lang="en-US" sz="3200" b="1" dirty="0" err="1" smtClean="0">
                <a:solidFill>
                  <a:srgbClr val="A4E473"/>
                </a:solidFill>
                <a:latin typeface="Fira Sans Medium" panose="020B0603050000020004"/>
              </a:rPr>
              <a:t>chaque</a:t>
            </a:r>
            <a:r>
              <a:rPr lang="en-US" sz="3200" b="1" dirty="0" smtClean="0">
                <a:solidFill>
                  <a:srgbClr val="A4E473"/>
                </a:solidFill>
                <a:latin typeface="Fira Sans Medium" panose="020B0603050000020004"/>
              </a:rPr>
              <a:t> state ? </a:t>
            </a:r>
            <a:endParaRPr lang="en-US" sz="6200" dirty="0">
              <a:solidFill>
                <a:srgbClr val="A4E473"/>
              </a:solidFill>
              <a:latin typeface="Fira Sans Medium" panose="020B0603050000020004"/>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8" name="TextBox 8"/>
          <p:cNvSpPr txBox="1"/>
          <p:nvPr/>
        </p:nvSpPr>
        <p:spPr>
          <a:xfrm>
            <a:off x="609600" y="2441732"/>
            <a:ext cx="16992600" cy="1897955"/>
          </a:xfrm>
          <a:prstGeom prst="rect">
            <a:avLst/>
          </a:prstGeom>
        </p:spPr>
        <p:txBody>
          <a:bodyPr wrap="square" lIns="0" tIns="0" rIns="0" bIns="0" rtlCol="0" anchor="t">
            <a:spAutoFit/>
          </a:bodyPr>
          <a:lstStyle/>
          <a:p>
            <a:pPr marL="457200" indent="-457200">
              <a:lnSpc>
                <a:spcPts val="7440"/>
              </a:lnSpc>
              <a:buFont typeface="Wingdings" panose="05000000000000000000" pitchFamily="2" charset="2"/>
              <a:buChar char="Ø"/>
            </a:pPr>
            <a:r>
              <a:rPr lang="en-US" sz="3200" dirty="0">
                <a:solidFill>
                  <a:srgbClr val="A4E473"/>
                </a:solidFill>
                <a:latin typeface="Fira Sans Medium" panose="020B0603050000020004"/>
              </a:rPr>
              <a:t> </a:t>
            </a:r>
            <a:r>
              <a:rPr lang="en-US" sz="3200" b="1" dirty="0" err="1">
                <a:solidFill>
                  <a:srgbClr val="A4E473"/>
                </a:solidFill>
                <a:latin typeface="Fira Sans Medium" panose="020B0603050000020004"/>
              </a:rPr>
              <a:t>Qu’elle</a:t>
            </a:r>
            <a:r>
              <a:rPr lang="en-US" sz="3200" b="1" dirty="0">
                <a:solidFill>
                  <a:srgbClr val="A4E473"/>
                </a:solidFill>
                <a:latin typeface="Fira Sans Medium" panose="020B0603050000020004"/>
              </a:rPr>
              <a:t> </a:t>
            </a:r>
            <a:r>
              <a:rPr lang="en-US" sz="3200" b="1" dirty="0" err="1" smtClean="0">
                <a:solidFill>
                  <a:srgbClr val="A4E473"/>
                </a:solidFill>
                <a:latin typeface="Fira Sans Medium" panose="020B0603050000020004"/>
              </a:rPr>
              <a:t>est</a:t>
            </a:r>
            <a:r>
              <a:rPr lang="en-US" sz="3200" b="1" dirty="0" smtClean="0">
                <a:solidFill>
                  <a:srgbClr val="A4E473"/>
                </a:solidFill>
                <a:latin typeface="Fira Sans Medium" panose="020B0603050000020004"/>
              </a:rPr>
              <a:t> la distribution </a:t>
            </a:r>
            <a:r>
              <a:rPr lang="en-US" sz="3200" b="1" dirty="0" err="1" smtClean="0">
                <a:solidFill>
                  <a:srgbClr val="A4E473"/>
                </a:solidFill>
                <a:latin typeface="Fira Sans Medium" panose="020B0603050000020004"/>
              </a:rPr>
              <a:t>monsuelle</a:t>
            </a:r>
            <a:r>
              <a:rPr lang="en-US" sz="3200" b="1" dirty="0" smtClean="0">
                <a:solidFill>
                  <a:srgbClr val="A4E473"/>
                </a:solidFill>
                <a:latin typeface="Fira Sans Medium" panose="020B0603050000020004"/>
              </a:rPr>
              <a:t> des </a:t>
            </a:r>
            <a:r>
              <a:rPr lang="en-US" sz="3200" b="1" dirty="0" err="1" smtClean="0">
                <a:solidFill>
                  <a:srgbClr val="A4E473"/>
                </a:solidFill>
                <a:latin typeface="Fira Sans Medium" panose="020B0603050000020004"/>
              </a:rPr>
              <a:t>espèce</a:t>
            </a:r>
            <a:r>
              <a:rPr lang="en-US" sz="3200" b="1" dirty="0" smtClean="0">
                <a:solidFill>
                  <a:srgbClr val="A4E473"/>
                </a:solidFill>
                <a:latin typeface="Fira Sans Medium" panose="020B0603050000020004"/>
              </a:rPr>
              <a:t> ?</a:t>
            </a:r>
            <a:endParaRPr lang="en-US" sz="3200" b="1" dirty="0">
              <a:solidFill>
                <a:srgbClr val="A4E473"/>
              </a:solidFill>
              <a:latin typeface="Fira Sans Medium" panose="020B0603050000020004"/>
            </a:endParaRPr>
          </a:p>
          <a:p>
            <a:pPr>
              <a:lnSpc>
                <a:spcPts val="7440"/>
              </a:lnSpc>
            </a:pPr>
            <a:endParaRPr lang="en-US" sz="3200" dirty="0">
              <a:solidFill>
                <a:srgbClr val="A4E473"/>
              </a:solidFill>
              <a:latin typeface="Fira Sans Medium" panose="020B0603050000020004"/>
            </a:endParaRPr>
          </a:p>
        </p:txBody>
      </p:sp>
      <p:sp>
        <p:nvSpPr>
          <p:cNvPr id="12" name="Rectangle 11"/>
          <p:cNvSpPr/>
          <p:nvPr/>
        </p:nvSpPr>
        <p:spPr>
          <a:xfrm>
            <a:off x="194509" y="4400853"/>
            <a:ext cx="11670182" cy="1041311"/>
          </a:xfrm>
          <a:prstGeom prst="rect">
            <a:avLst/>
          </a:prstGeom>
        </p:spPr>
        <p:txBody>
          <a:bodyPr wrap="none">
            <a:spAutoFit/>
          </a:bodyPr>
          <a:lstStyle/>
          <a:p>
            <a:pPr marL="457200" lvl="0" indent="-457200" algn="ctr">
              <a:lnSpc>
                <a:spcPts val="7440"/>
              </a:lnSpc>
              <a:buFont typeface="Wingdings" panose="05000000000000000000" pitchFamily="2" charset="2"/>
              <a:buChar char="Ø"/>
            </a:pPr>
            <a:r>
              <a:rPr lang="en-US" sz="3200" b="1" dirty="0">
                <a:solidFill>
                  <a:srgbClr val="A4E473"/>
                </a:solidFill>
                <a:latin typeface="Fira Sans Medium" panose="020B0603050000020004"/>
              </a:rPr>
              <a:t> </a:t>
            </a:r>
            <a:r>
              <a:rPr lang="en-US" sz="3200" b="1" dirty="0" err="1">
                <a:solidFill>
                  <a:srgbClr val="A4E473"/>
                </a:solidFill>
                <a:latin typeface="Fira Sans Medium" panose="020B0603050000020004"/>
              </a:rPr>
              <a:t>Qu’elle</a:t>
            </a:r>
            <a:r>
              <a:rPr lang="en-US" sz="3200" b="1" dirty="0">
                <a:solidFill>
                  <a:srgbClr val="A4E473"/>
                </a:solidFill>
                <a:latin typeface="Fira Sans Medium" panose="020B0603050000020004"/>
              </a:rPr>
              <a:t> </a:t>
            </a:r>
            <a:r>
              <a:rPr lang="en-US" sz="3200" b="1" dirty="0" err="1" smtClean="0">
                <a:solidFill>
                  <a:srgbClr val="A4E473"/>
                </a:solidFill>
                <a:latin typeface="Fira Sans Medium" panose="020B0603050000020004"/>
              </a:rPr>
              <a:t>sont</a:t>
            </a:r>
            <a:r>
              <a:rPr lang="en-US" sz="3200" b="1" dirty="0" smtClean="0">
                <a:solidFill>
                  <a:srgbClr val="A4E473"/>
                </a:solidFill>
                <a:latin typeface="Fira Sans Medium" panose="020B0603050000020004"/>
              </a:rPr>
              <a:t> la distribution des </a:t>
            </a:r>
            <a:r>
              <a:rPr lang="en-US" sz="3200" b="1" dirty="0" err="1">
                <a:solidFill>
                  <a:srgbClr val="A4E473"/>
                </a:solidFill>
                <a:latin typeface="Fira Sans Medium" panose="020B0603050000020004"/>
              </a:rPr>
              <a:t>oiseaux</a:t>
            </a:r>
            <a:r>
              <a:rPr lang="en-US" sz="3200" b="1" dirty="0" smtClean="0">
                <a:solidFill>
                  <a:srgbClr val="A4E473"/>
                </a:solidFill>
                <a:latin typeface="Fira Sans Medium" panose="020B0603050000020004"/>
              </a:rPr>
              <a:t> </a:t>
            </a:r>
            <a:r>
              <a:rPr lang="en-US" sz="3200" b="1" dirty="0" err="1" smtClean="0">
                <a:solidFill>
                  <a:srgbClr val="A4E473"/>
                </a:solidFill>
                <a:latin typeface="Fira Sans Medium" panose="020B0603050000020004"/>
              </a:rPr>
              <a:t>selon</a:t>
            </a:r>
            <a:r>
              <a:rPr lang="en-US" sz="3200" b="1" dirty="0" smtClean="0">
                <a:solidFill>
                  <a:srgbClr val="A4E473"/>
                </a:solidFill>
                <a:latin typeface="Fira Sans Medium" panose="020B0603050000020004"/>
              </a:rPr>
              <a:t> les regions ?</a:t>
            </a:r>
            <a:endParaRPr lang="en-US" sz="3200" b="1" dirty="0">
              <a:solidFill>
                <a:srgbClr val="A4E473"/>
              </a:solidFill>
              <a:latin typeface="Fira Sans Medium" panose="020B0603050000020004"/>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4100957"/>
            <a:ext cx="18992859" cy="1962076"/>
            <a:chOff x="0" y="2298728"/>
            <a:chExt cx="25323812" cy="2616101"/>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1111249" y="2298728"/>
              <a:ext cx="24212563" cy="2616101"/>
            </a:xfrm>
            <a:prstGeom prst="rect">
              <a:avLst/>
            </a:prstGeom>
          </p:spPr>
          <p:txBody>
            <a:bodyPr lIns="0" tIns="0" rIns="0" bIns="0" rtlCol="0" anchor="t">
              <a:spAutoFit/>
            </a:bodyPr>
            <a:lstStyle/>
            <a:p>
              <a:pPr>
                <a:lnSpc>
                  <a:spcPts val="15345"/>
                </a:lnSpc>
              </a:pPr>
              <a:r>
                <a:rPr lang="en-US" sz="12790" dirty="0" err="1">
                  <a:solidFill>
                    <a:srgbClr val="A4E473"/>
                  </a:solidFill>
                  <a:latin typeface="Fira Sans Medium" panose="020B0603050000020004"/>
                </a:rPr>
                <a:t>Données</a:t>
              </a:r>
              <a:r>
                <a:rPr lang="en-US" sz="12790" dirty="0">
                  <a:solidFill>
                    <a:srgbClr val="A4E473"/>
                  </a:solidFill>
                  <a:latin typeface="Fira Sans Medium" panose="020B0603050000020004"/>
                </a:rPr>
                <a:t> </a:t>
              </a:r>
              <a:r>
                <a:rPr lang="en-US" sz="12790" dirty="0" err="1">
                  <a:solidFill>
                    <a:srgbClr val="A4E473"/>
                  </a:solidFill>
                  <a:latin typeface="Fira Sans Medium" panose="020B0603050000020004"/>
                </a:rPr>
                <a:t>utilisées</a:t>
              </a:r>
              <a:endParaRPr lang="en-US" sz="12790" dirty="0">
                <a:solidFill>
                  <a:srgbClr val="A4E473"/>
                </a:solidFill>
                <a:latin typeface="Fira Sans Medium" panose="020B0603050000020004"/>
              </a:endParaRPr>
            </a:p>
          </p:txBody>
        </p:sp>
      </p:grpSp>
      <p:grpSp>
        <p:nvGrpSpPr>
          <p:cNvPr id="5" name="Group 5"/>
          <p:cNvGrpSpPr/>
          <p:nvPr/>
        </p:nvGrpSpPr>
        <p:grpSpPr>
          <a:xfrm>
            <a:off x="12869442" y="5904696"/>
            <a:ext cx="6383425" cy="5528076"/>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914400" y="0"/>
            <a:ext cx="3505200" cy="3048000"/>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9" name="Group 9"/>
          <p:cNvGrpSpPr/>
          <p:nvPr/>
        </p:nvGrpSpPr>
        <p:grpSpPr>
          <a:xfrm>
            <a:off x="2057400" y="-359396"/>
            <a:ext cx="2141618" cy="1854652"/>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0" y="4100957"/>
            <a:ext cx="18992859" cy="1962076"/>
            <a:chOff x="0" y="2298728"/>
            <a:chExt cx="25323812" cy="2616101"/>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1111249" y="2298728"/>
              <a:ext cx="24212563" cy="2616101"/>
            </a:xfrm>
            <a:prstGeom prst="rect">
              <a:avLst/>
            </a:prstGeom>
          </p:spPr>
          <p:txBody>
            <a:bodyPr lIns="0" tIns="0" rIns="0" bIns="0" rtlCol="0" anchor="t">
              <a:spAutoFit/>
            </a:bodyPr>
            <a:lstStyle/>
            <a:p>
              <a:pPr>
                <a:lnSpc>
                  <a:spcPts val="15345"/>
                </a:lnSpc>
              </a:pPr>
              <a:endParaRPr lang="en-US" sz="12790" dirty="0">
                <a:solidFill>
                  <a:srgbClr val="A4E473"/>
                </a:solidFill>
                <a:latin typeface="Fira Sans Medium" panose="020B0603050000020004"/>
              </a:endParaRPr>
            </a:p>
          </p:txBody>
        </p:sp>
      </p:grpSp>
      <p:graphicFrame>
        <p:nvGraphicFramePr>
          <p:cNvPr id="15" name="Tableau 14"/>
          <p:cNvGraphicFramePr>
            <a:graphicFrameLocks noGrp="1"/>
          </p:cNvGraphicFramePr>
          <p:nvPr/>
        </p:nvGraphicFramePr>
        <p:xfrm>
          <a:off x="833438" y="1257301"/>
          <a:ext cx="15930562" cy="7010400"/>
        </p:xfrm>
        <a:graphic>
          <a:graphicData uri="http://schemas.openxmlformats.org/drawingml/2006/table">
            <a:tbl>
              <a:tblPr/>
              <a:tblGrid>
                <a:gridCol w="15930562"/>
              </a:tblGrid>
              <a:tr h="7010400">
                <a:tc>
                  <a:txBody>
                    <a:bodyPr/>
                    <a:lstStyle/>
                    <a:p>
                      <a:endParaRPr lang="fr-FR" dirty="0">
                        <a:solidFill>
                          <a:schemeClr val="bg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17" name="Tableau 16"/>
          <p:cNvGraphicFramePr>
            <a:graphicFrameLocks noGrp="1"/>
          </p:cNvGraphicFramePr>
          <p:nvPr/>
        </p:nvGraphicFramePr>
        <p:xfrm>
          <a:off x="842963" y="1257300"/>
          <a:ext cx="15921036" cy="1385888"/>
        </p:xfrm>
        <a:graphic>
          <a:graphicData uri="http://schemas.openxmlformats.org/drawingml/2006/table">
            <a:tbl>
              <a:tblPr/>
              <a:tblGrid>
                <a:gridCol w="15921036"/>
              </a:tblGrid>
              <a:tr h="1385888">
                <a:tc>
                  <a:txBody>
                    <a:bodyPr/>
                    <a:lstStyle/>
                    <a:p>
                      <a:endParaRPr lang="fr-FR" dirty="0">
                        <a:solidFill>
                          <a:schemeClr val="bg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18" name="Tableau 17"/>
          <p:cNvGraphicFramePr>
            <a:graphicFrameLocks noGrp="1"/>
          </p:cNvGraphicFramePr>
          <p:nvPr/>
        </p:nvGraphicFramePr>
        <p:xfrm>
          <a:off x="857250" y="2643188"/>
          <a:ext cx="15906749" cy="1662112"/>
        </p:xfrm>
        <a:graphic>
          <a:graphicData uri="http://schemas.openxmlformats.org/drawingml/2006/table">
            <a:tbl>
              <a:tblPr/>
              <a:tblGrid>
                <a:gridCol w="15906749"/>
              </a:tblGrid>
              <a:tr h="1662112">
                <a:tc>
                  <a:txBody>
                    <a:bodyPr/>
                    <a:lstStyle/>
                    <a:p>
                      <a:endParaRPr lang="fr-FR"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19" name="Tableau 18"/>
          <p:cNvGraphicFramePr>
            <a:graphicFrameLocks noGrp="1"/>
          </p:cNvGraphicFramePr>
          <p:nvPr/>
        </p:nvGraphicFramePr>
        <p:xfrm>
          <a:off x="857250" y="4305300"/>
          <a:ext cx="15906750" cy="2004060"/>
        </p:xfrm>
        <a:graphic>
          <a:graphicData uri="http://schemas.openxmlformats.org/drawingml/2006/table">
            <a:tbl>
              <a:tblPr/>
              <a:tblGrid>
                <a:gridCol w="15906750"/>
              </a:tblGrid>
              <a:tr h="2004060">
                <a:tc>
                  <a:txBody>
                    <a:bodyPr/>
                    <a:lstStyle/>
                    <a:p>
                      <a:endParaRPr lang="fr-FR"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20" name="Tableau 19"/>
          <p:cNvGraphicFramePr>
            <a:graphicFrameLocks noGrp="1"/>
          </p:cNvGraphicFramePr>
          <p:nvPr/>
        </p:nvGraphicFramePr>
        <p:xfrm>
          <a:off x="814388" y="1257299"/>
          <a:ext cx="3729037" cy="7000875"/>
        </p:xfrm>
        <a:graphic>
          <a:graphicData uri="http://schemas.openxmlformats.org/drawingml/2006/table">
            <a:tbl>
              <a:tblPr firstCol="1" lastRow="1"/>
              <a:tblGrid>
                <a:gridCol w="3729037"/>
              </a:tblGrid>
              <a:tr h="7000875">
                <a:tc>
                  <a:txBody>
                    <a:bodyPr/>
                    <a:lstStyle/>
                    <a:p>
                      <a:r>
                        <a:rPr lang="fr-FR" sz="2800" dirty="0" smtClean="0">
                          <a:solidFill>
                            <a:srgbClr val="92D050"/>
                          </a:solidFill>
                          <a:latin typeface="Arial Black" panose="020B0A04020102020204" pitchFamily="34" charset="0"/>
                        </a:rPr>
                        <a:t>Nom de fichier</a:t>
                      </a:r>
                      <a:endParaRPr lang="fr-FR" sz="2800" dirty="0">
                        <a:solidFill>
                          <a:srgbClr val="92D050"/>
                        </a:solidFill>
                        <a:latin typeface="Arial Black" panose="020B0A0402010202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21" name="Tableau 20"/>
          <p:cNvGraphicFramePr>
            <a:graphicFrameLocks noGrp="1"/>
          </p:cNvGraphicFramePr>
          <p:nvPr/>
        </p:nvGraphicFramePr>
        <p:xfrm>
          <a:off x="4543425" y="1247773"/>
          <a:ext cx="2924176" cy="6981827"/>
        </p:xfrm>
        <a:graphic>
          <a:graphicData uri="http://schemas.openxmlformats.org/drawingml/2006/table">
            <a:tbl>
              <a:tblPr/>
              <a:tblGrid>
                <a:gridCol w="2924176"/>
              </a:tblGrid>
              <a:tr h="698182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fr-FR" sz="2800" b="0" i="0" u="none" strike="noStrike" kern="1200" cap="none" spc="0" normalizeH="0" baseline="0" noProof="0" dirty="0" smtClean="0">
                          <a:ln>
                            <a:noFill/>
                          </a:ln>
                          <a:solidFill>
                            <a:srgbClr val="92D050"/>
                          </a:solidFill>
                          <a:effectLst/>
                          <a:uLnTx/>
                          <a:uFillTx/>
                          <a:latin typeface="Arial Black" panose="020B0A04020102020204" pitchFamily="34" charset="0"/>
                          <a:ea typeface="+mn-ea"/>
                          <a:cs typeface="+mn-cs"/>
                        </a:rPr>
                        <a:t>Taille de fichier</a:t>
                      </a:r>
                      <a:endParaRPr lang="fr-FR" sz="2800" b="1" dirty="0">
                        <a:solidFill>
                          <a:srgbClr val="92D050"/>
                        </a:solidFill>
                        <a:latin typeface="Arial Rounded MT Bold" panose="020F070403050403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22" name="Tableau 21"/>
          <p:cNvGraphicFramePr>
            <a:graphicFrameLocks noGrp="1"/>
          </p:cNvGraphicFramePr>
          <p:nvPr/>
        </p:nvGraphicFramePr>
        <p:xfrm>
          <a:off x="7467602" y="1257299"/>
          <a:ext cx="3276598" cy="6986589"/>
        </p:xfrm>
        <a:graphic>
          <a:graphicData uri="http://schemas.openxmlformats.org/drawingml/2006/table">
            <a:tbl>
              <a:tblPr/>
              <a:tblGrid>
                <a:gridCol w="3276598"/>
              </a:tblGrid>
              <a:tr h="6986589">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fr-FR" sz="2800" b="0" i="0" u="none" strike="noStrike" kern="1200" cap="none" spc="0" normalizeH="0" baseline="0" noProof="0" dirty="0" smtClean="0">
                          <a:ln>
                            <a:noFill/>
                          </a:ln>
                          <a:solidFill>
                            <a:srgbClr val="92D050"/>
                          </a:solidFill>
                          <a:effectLst/>
                          <a:uLnTx/>
                          <a:uFillTx/>
                          <a:latin typeface="Arial Black" panose="020B0A04020102020204" pitchFamily="34" charset="0"/>
                          <a:ea typeface="+mn-ea"/>
                          <a:cs typeface="+mn-cs"/>
                        </a:rPr>
                        <a:t>Type de fichier</a:t>
                      </a:r>
                      <a:endParaRPr kumimoji="0" lang="fr-FR" sz="2800" b="0" i="0" u="none" strike="noStrike" kern="1200" cap="none" spc="0" normalizeH="0" baseline="0" noProof="0" dirty="0">
                        <a:ln>
                          <a:noFill/>
                        </a:ln>
                        <a:solidFill>
                          <a:srgbClr val="92D050"/>
                        </a:solidFill>
                        <a:effectLst/>
                        <a:uLnTx/>
                        <a:uFillTx/>
                        <a:latin typeface="Arial Black" panose="020B0A04020102020204" pitchFamily="34" charset="0"/>
                        <a:ea typeface="+mn-ea"/>
                        <a:cs typeface="+mn-cs"/>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23" name="Tableau 22"/>
          <p:cNvGraphicFramePr>
            <a:graphicFrameLocks noGrp="1"/>
          </p:cNvGraphicFramePr>
          <p:nvPr/>
        </p:nvGraphicFramePr>
        <p:xfrm>
          <a:off x="10729912" y="1247774"/>
          <a:ext cx="6034087" cy="7010402"/>
        </p:xfrm>
        <a:graphic>
          <a:graphicData uri="http://schemas.openxmlformats.org/drawingml/2006/table">
            <a:tbl>
              <a:tblPr/>
              <a:tblGrid>
                <a:gridCol w="6034087"/>
              </a:tblGrid>
              <a:tr h="7010402">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fr-FR" sz="2800" b="0" i="0" u="none" strike="noStrike" kern="1200" cap="none" spc="0" normalizeH="0" baseline="0" noProof="0" dirty="0" smtClean="0">
                          <a:ln>
                            <a:noFill/>
                          </a:ln>
                          <a:solidFill>
                            <a:srgbClr val="92D050"/>
                          </a:solidFill>
                          <a:effectLst/>
                          <a:uLnTx/>
                          <a:uFillTx/>
                          <a:latin typeface="Arial Black" panose="020B0A04020102020204" pitchFamily="34" charset="0"/>
                          <a:ea typeface="+mn-ea"/>
                          <a:cs typeface="+mn-cs"/>
                        </a:rPr>
                        <a:t>Source de fichier</a:t>
                      </a:r>
                      <a:endParaRPr kumimoji="0" lang="fr-FR" sz="2800" b="0" i="0" u="none" strike="noStrike" kern="1200" cap="none" spc="0" normalizeH="0" baseline="0" noProof="0" dirty="0">
                        <a:ln>
                          <a:noFill/>
                        </a:ln>
                        <a:solidFill>
                          <a:srgbClr val="92D050"/>
                        </a:solidFill>
                        <a:effectLst/>
                        <a:uLnTx/>
                        <a:uFillTx/>
                        <a:latin typeface="Arial Black" panose="020B0A04020102020204" pitchFamily="34" charset="0"/>
                        <a:ea typeface="+mn-ea"/>
                        <a:cs typeface="+mn-cs"/>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24" name="Tableau 23"/>
          <p:cNvGraphicFramePr>
            <a:graphicFrameLocks noGrp="1"/>
          </p:cNvGraphicFramePr>
          <p:nvPr/>
        </p:nvGraphicFramePr>
        <p:xfrm>
          <a:off x="814388" y="2643187"/>
          <a:ext cx="3729037" cy="1700213"/>
        </p:xfrm>
        <a:graphic>
          <a:graphicData uri="http://schemas.openxmlformats.org/drawingml/2006/table">
            <a:tbl>
              <a:tblPr/>
              <a:tblGrid>
                <a:gridCol w="3729037"/>
              </a:tblGrid>
              <a:tr h="1700213">
                <a:tc>
                  <a:txBody>
                    <a:bodyPr/>
                    <a:lstStyle/>
                    <a:p>
                      <a:r>
                        <a:rPr lang="fr-FR" sz="2800" b="1" dirty="0" smtClean="0">
                          <a:solidFill>
                            <a:schemeClr val="bg2"/>
                          </a:solidFill>
                          <a:latin typeface="Arial Rounded MT Bold" panose="020F0704030504030204" pitchFamily="34" charset="0"/>
                        </a:rPr>
                        <a:t>ebd_MA_201501_202212_prv_relNov-2022</a:t>
                      </a:r>
                      <a:endParaRPr lang="fr-FR" sz="2800" b="1" dirty="0">
                        <a:solidFill>
                          <a:schemeClr val="bg2"/>
                        </a:solidFill>
                        <a:latin typeface="Arial Rounded MT Bold" panose="020F070403050403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25" name="Tableau 24"/>
          <p:cNvGraphicFramePr>
            <a:graphicFrameLocks noGrp="1"/>
          </p:cNvGraphicFramePr>
          <p:nvPr/>
        </p:nvGraphicFramePr>
        <p:xfrm>
          <a:off x="814388" y="4343400"/>
          <a:ext cx="3729037" cy="2028823"/>
        </p:xfrm>
        <a:graphic>
          <a:graphicData uri="http://schemas.openxmlformats.org/drawingml/2006/table">
            <a:tbl>
              <a:tblPr/>
              <a:tblGrid>
                <a:gridCol w="3729037"/>
              </a:tblGrid>
              <a:tr h="2028823">
                <a:tc>
                  <a:txBody>
                    <a:bodyPr/>
                    <a:lstStyle/>
                    <a:p>
                      <a:r>
                        <a:rPr lang="fr-FR" sz="2800" b="1" dirty="0" smtClean="0">
                          <a:solidFill>
                            <a:schemeClr val="bg2"/>
                          </a:solidFill>
                          <a:latin typeface="Arial Rounded MT Bold" panose="020F0704030504030204" pitchFamily="34" charset="0"/>
                        </a:rPr>
                        <a:t>ebd_BE_201501_202212_relNov-2022</a:t>
                      </a:r>
                      <a:endParaRPr lang="fr-FR" sz="2800" b="1" dirty="0">
                        <a:solidFill>
                          <a:schemeClr val="bg2"/>
                        </a:solidFill>
                        <a:latin typeface="Arial Rounded MT Bold" panose="020F070403050403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26" name="Tableau 25"/>
          <p:cNvGraphicFramePr>
            <a:graphicFrameLocks noGrp="1"/>
          </p:cNvGraphicFramePr>
          <p:nvPr/>
        </p:nvGraphicFramePr>
        <p:xfrm>
          <a:off x="4562476" y="2643186"/>
          <a:ext cx="2909888" cy="1657352"/>
        </p:xfrm>
        <a:graphic>
          <a:graphicData uri="http://schemas.openxmlformats.org/drawingml/2006/table">
            <a:tbl>
              <a:tblPr/>
              <a:tblGrid>
                <a:gridCol w="2909888"/>
              </a:tblGrid>
              <a:tr h="1657352">
                <a:tc>
                  <a:txBody>
                    <a:bodyPr/>
                    <a:lstStyle/>
                    <a:p>
                      <a:r>
                        <a:rPr lang="fr-FR" sz="2800" b="1" dirty="0" smtClean="0">
                          <a:solidFill>
                            <a:schemeClr val="bg2"/>
                          </a:solidFill>
                          <a:latin typeface="Arial Rounded MT Bold" panose="020F0704030504030204" pitchFamily="34" charset="0"/>
                        </a:rPr>
                        <a:t>122 786 KO</a:t>
                      </a:r>
                      <a:endParaRPr lang="fr-FR" sz="2800" b="1" dirty="0">
                        <a:solidFill>
                          <a:schemeClr val="bg2"/>
                        </a:solidFill>
                        <a:latin typeface="Arial Rounded MT Bold" panose="020F070403050403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27" name="Tableau 26"/>
          <p:cNvGraphicFramePr>
            <a:graphicFrameLocks noGrp="1"/>
          </p:cNvGraphicFramePr>
          <p:nvPr/>
        </p:nvGraphicFramePr>
        <p:xfrm>
          <a:off x="4567238" y="4310062"/>
          <a:ext cx="2890838" cy="2019301"/>
        </p:xfrm>
        <a:graphic>
          <a:graphicData uri="http://schemas.openxmlformats.org/drawingml/2006/table">
            <a:tbl>
              <a:tblPr/>
              <a:tblGrid>
                <a:gridCol w="2890838"/>
              </a:tblGrid>
              <a:tr h="201930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fr-FR" sz="2800" b="1" i="0" u="none" strike="noStrike" kern="1200" cap="none" spc="0" normalizeH="0" baseline="0" noProof="0" dirty="0" smtClean="0">
                          <a:ln>
                            <a:noFill/>
                          </a:ln>
                          <a:solidFill>
                            <a:schemeClr val="bg2"/>
                          </a:solidFill>
                          <a:effectLst/>
                          <a:uLnTx/>
                          <a:uFillTx/>
                          <a:latin typeface="Arial Rounded MT Bold" panose="020F0704030504030204" pitchFamily="34" charset="0"/>
                          <a:ea typeface="+mn-ea"/>
                          <a:cs typeface="+mn-cs"/>
                        </a:rPr>
                        <a:t>179 099 KO</a:t>
                      </a:r>
                      <a:endParaRPr kumimoji="0" lang="fr-FR" sz="2800" b="1" i="0" u="none" strike="noStrike" kern="1200" cap="none" spc="0" normalizeH="0" baseline="0" noProof="0" dirty="0">
                        <a:ln>
                          <a:noFill/>
                        </a:ln>
                        <a:solidFill>
                          <a:schemeClr val="bg2"/>
                        </a:solidFill>
                        <a:effectLst/>
                        <a:uLnTx/>
                        <a:uFillTx/>
                        <a:latin typeface="Arial Rounded MT Bold" panose="020F0704030504030204" pitchFamily="34" charset="0"/>
                        <a:ea typeface="+mn-ea"/>
                        <a:cs typeface="+mn-cs"/>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29" name="Tableau 28"/>
          <p:cNvGraphicFramePr>
            <a:graphicFrameLocks noGrp="1"/>
          </p:cNvGraphicFramePr>
          <p:nvPr/>
        </p:nvGraphicFramePr>
        <p:xfrm>
          <a:off x="4514850" y="6329364"/>
          <a:ext cx="2900364" cy="1900236"/>
        </p:xfrm>
        <a:graphic>
          <a:graphicData uri="http://schemas.openxmlformats.org/drawingml/2006/table">
            <a:tbl>
              <a:tblPr/>
              <a:tblGrid>
                <a:gridCol w="2900364"/>
              </a:tblGrid>
              <a:tr h="1900236">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fr-FR" sz="2800" b="1" i="0" u="none" strike="noStrike" kern="1200" cap="none" spc="0" normalizeH="0" baseline="0" noProof="0" dirty="0" smtClean="0">
                          <a:ln>
                            <a:noFill/>
                          </a:ln>
                          <a:solidFill>
                            <a:srgbClr val="EEECE1"/>
                          </a:solidFill>
                          <a:effectLst/>
                          <a:uLnTx/>
                          <a:uFillTx/>
                          <a:latin typeface="Arial Rounded MT Bold" panose="020F0704030504030204" pitchFamily="34" charset="0"/>
                          <a:ea typeface="+mn-ea"/>
                          <a:cs typeface="+mn-cs"/>
                        </a:rPr>
                        <a:t>504 698 KO</a:t>
                      </a:r>
                      <a:endParaRPr kumimoji="0" lang="fr-FR" sz="2800" b="1" i="0" u="none" strike="noStrike" kern="1200" cap="none" spc="0" normalizeH="0" baseline="0" noProof="0" dirty="0">
                        <a:ln>
                          <a:noFill/>
                        </a:ln>
                        <a:solidFill>
                          <a:srgbClr val="EEECE1"/>
                        </a:solidFill>
                        <a:effectLst/>
                        <a:uLnTx/>
                        <a:uFillTx/>
                        <a:latin typeface="Arial Rounded MT Bold" panose="020F0704030504030204" pitchFamily="34" charset="0"/>
                        <a:ea typeface="+mn-ea"/>
                        <a:cs typeface="+mn-cs"/>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30" name="Tableau 29"/>
          <p:cNvGraphicFramePr>
            <a:graphicFrameLocks noGrp="1"/>
          </p:cNvGraphicFramePr>
          <p:nvPr/>
        </p:nvGraphicFramePr>
        <p:xfrm>
          <a:off x="814388" y="6314123"/>
          <a:ext cx="3714750" cy="1929766"/>
        </p:xfrm>
        <a:graphic>
          <a:graphicData uri="http://schemas.openxmlformats.org/drawingml/2006/table">
            <a:tbl>
              <a:tblPr/>
              <a:tblGrid>
                <a:gridCol w="3714750"/>
              </a:tblGrid>
              <a:tr h="1929766">
                <a:tc>
                  <a:txBody>
                    <a:bodyPr/>
                    <a:lstStyle/>
                    <a:p>
                      <a:r>
                        <a:rPr lang="fr-FR" sz="2800" b="1" dirty="0" smtClean="0">
                          <a:solidFill>
                            <a:schemeClr val="bg2"/>
                          </a:solidFill>
                          <a:latin typeface="Arial Rounded MT Bold" panose="020F0704030504030204" pitchFamily="34" charset="0"/>
                        </a:rPr>
                        <a:t>ebd_US-AL-101_202204_202204_relApr-2022</a:t>
                      </a:r>
                      <a:endParaRPr lang="fr-FR" sz="2800" b="1" dirty="0">
                        <a:solidFill>
                          <a:schemeClr val="bg2"/>
                        </a:solidFill>
                        <a:latin typeface="Arial Rounded MT Bold" panose="020F070403050403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31" name="Tableau 30"/>
          <p:cNvGraphicFramePr>
            <a:graphicFrameLocks noGrp="1"/>
          </p:cNvGraphicFramePr>
          <p:nvPr/>
        </p:nvGraphicFramePr>
        <p:xfrm>
          <a:off x="7458075" y="2652716"/>
          <a:ext cx="3286125" cy="1619248"/>
        </p:xfrm>
        <a:graphic>
          <a:graphicData uri="http://schemas.openxmlformats.org/drawingml/2006/table">
            <a:tbl>
              <a:tblPr/>
              <a:tblGrid>
                <a:gridCol w="3286125"/>
              </a:tblGrid>
              <a:tr h="1619248">
                <a:tc>
                  <a:txBody>
                    <a:bodyPr/>
                    <a:lstStyle/>
                    <a:p>
                      <a:r>
                        <a:rPr lang="fr-FR" sz="2800" b="1" dirty="0" smtClean="0">
                          <a:solidFill>
                            <a:schemeClr val="bg2"/>
                          </a:solidFill>
                          <a:latin typeface="Arial Rounded MT Bold" panose="020F0704030504030204" pitchFamily="34" charset="0"/>
                        </a:rPr>
                        <a:t>Document texte</a:t>
                      </a:r>
                      <a:endParaRPr lang="fr-FR" sz="2800" b="1" dirty="0">
                        <a:solidFill>
                          <a:schemeClr val="bg2"/>
                        </a:solidFill>
                        <a:latin typeface="Arial Rounded MT Bold" panose="020F070403050403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32" name="Tableau 31"/>
          <p:cNvGraphicFramePr>
            <a:graphicFrameLocks noGrp="1"/>
          </p:cNvGraphicFramePr>
          <p:nvPr/>
        </p:nvGraphicFramePr>
        <p:xfrm>
          <a:off x="7472363" y="4276726"/>
          <a:ext cx="3243262" cy="1981199"/>
        </p:xfrm>
        <a:graphic>
          <a:graphicData uri="http://schemas.openxmlformats.org/drawingml/2006/table">
            <a:tbl>
              <a:tblPr/>
              <a:tblGrid>
                <a:gridCol w="3243262"/>
              </a:tblGrid>
              <a:tr h="1981199">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fr-FR" sz="2800" b="1" i="0" u="none" strike="noStrike" kern="1200" cap="none" spc="0" normalizeH="0" baseline="0" noProof="0" dirty="0" smtClean="0">
                          <a:ln>
                            <a:noFill/>
                          </a:ln>
                          <a:solidFill>
                            <a:srgbClr val="EEECE1"/>
                          </a:solidFill>
                          <a:effectLst/>
                          <a:uLnTx/>
                          <a:uFillTx/>
                          <a:latin typeface="Arial Rounded MT Bold" panose="020F0704030504030204" pitchFamily="34" charset="0"/>
                          <a:ea typeface="+mn-ea"/>
                          <a:cs typeface="+mn-cs"/>
                        </a:rPr>
                        <a:t>Document texte</a:t>
                      </a:r>
                      <a:endParaRPr kumimoji="0" lang="fr-FR" sz="2800" b="1" i="0" u="none" strike="noStrike" kern="1200" cap="none" spc="0" normalizeH="0" baseline="0" noProof="0" dirty="0">
                        <a:ln>
                          <a:noFill/>
                        </a:ln>
                        <a:solidFill>
                          <a:srgbClr val="EEECE1"/>
                        </a:solidFill>
                        <a:effectLst/>
                        <a:uLnTx/>
                        <a:uFillTx/>
                        <a:latin typeface="Arial Rounded MT Bold" panose="020F0704030504030204" pitchFamily="34" charset="0"/>
                        <a:ea typeface="+mn-ea"/>
                        <a:cs typeface="+mn-cs"/>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33" name="Tableau 32"/>
          <p:cNvGraphicFramePr>
            <a:graphicFrameLocks noGrp="1"/>
          </p:cNvGraphicFramePr>
          <p:nvPr/>
        </p:nvGraphicFramePr>
        <p:xfrm>
          <a:off x="7439026" y="6286499"/>
          <a:ext cx="3305174" cy="1971676"/>
        </p:xfrm>
        <a:graphic>
          <a:graphicData uri="http://schemas.openxmlformats.org/drawingml/2006/table">
            <a:tbl>
              <a:tblPr/>
              <a:tblGrid>
                <a:gridCol w="3305174"/>
              </a:tblGrid>
              <a:tr h="1971676">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fr-FR" sz="2800" b="1" i="0" u="none" strike="noStrike" kern="1200" cap="none" spc="0" normalizeH="0" baseline="0" noProof="0" dirty="0" smtClean="0">
                          <a:ln>
                            <a:noFill/>
                          </a:ln>
                          <a:solidFill>
                            <a:srgbClr val="EEECE1"/>
                          </a:solidFill>
                          <a:effectLst/>
                          <a:uLnTx/>
                          <a:uFillTx/>
                          <a:latin typeface="Arial Rounded MT Bold" panose="020F0704030504030204" pitchFamily="34" charset="0"/>
                          <a:ea typeface="+mn-ea"/>
                          <a:cs typeface="+mn-cs"/>
                        </a:rPr>
                        <a:t>Document texte</a:t>
                      </a:r>
                      <a:endParaRPr kumimoji="0" lang="fr-FR" sz="2800" b="1" i="0" u="none" strike="noStrike" kern="1200" cap="none" spc="0" normalizeH="0" baseline="0" noProof="0" dirty="0">
                        <a:ln>
                          <a:noFill/>
                        </a:ln>
                        <a:solidFill>
                          <a:srgbClr val="EEECE1"/>
                        </a:solidFill>
                        <a:effectLst/>
                        <a:uLnTx/>
                        <a:uFillTx/>
                        <a:latin typeface="Arial Rounded MT Bold" panose="020F0704030504030204" pitchFamily="34" charset="0"/>
                        <a:ea typeface="+mn-ea"/>
                        <a:cs typeface="+mn-cs"/>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34" name="Tableau 33"/>
          <p:cNvGraphicFramePr>
            <a:graphicFrameLocks noGrp="1"/>
          </p:cNvGraphicFramePr>
          <p:nvPr/>
        </p:nvGraphicFramePr>
        <p:xfrm>
          <a:off x="10758487" y="2652715"/>
          <a:ext cx="6019799" cy="1619250"/>
        </p:xfrm>
        <a:graphic>
          <a:graphicData uri="http://schemas.openxmlformats.org/drawingml/2006/table">
            <a:tbl>
              <a:tblPr/>
              <a:tblGrid>
                <a:gridCol w="6019799"/>
              </a:tblGrid>
              <a:tr h="1619250">
                <a:tc>
                  <a:txBody>
                    <a:bodyPr/>
                    <a:lstStyle/>
                    <a:p>
                      <a:r>
                        <a:rPr lang="fr-FR" sz="2800" b="1" i="0" dirty="0" smtClean="0">
                          <a:solidFill>
                            <a:srgbClr val="00B050"/>
                          </a:solidFill>
                          <a:effectLst/>
                          <a:latin typeface="Arial Rounded MT Bold" panose="020F0704030504030204" pitchFamily="34" charset="0"/>
                          <a:hlinkClick r:id="rId1"/>
                        </a:rPr>
                        <a:t>https://ebird.org/data/download?p=ebd_MA_201501_202212_prv_relNov-2022.zip</a:t>
                      </a:r>
                      <a:endParaRPr lang="fr-FR" sz="2800" b="1" dirty="0">
                        <a:solidFill>
                          <a:srgbClr val="00B050"/>
                        </a:solidFill>
                        <a:latin typeface="Arial Rounded MT Bold" panose="020F070403050403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35" name="Tableau 34"/>
          <p:cNvGraphicFramePr>
            <a:graphicFrameLocks noGrp="1"/>
          </p:cNvGraphicFramePr>
          <p:nvPr/>
        </p:nvGraphicFramePr>
        <p:xfrm>
          <a:off x="10715626" y="4271964"/>
          <a:ext cx="6072188" cy="2043112"/>
        </p:xfrm>
        <a:graphic>
          <a:graphicData uri="http://schemas.openxmlformats.org/drawingml/2006/table">
            <a:tbl>
              <a:tblPr/>
              <a:tblGrid>
                <a:gridCol w="6072188"/>
              </a:tblGrid>
              <a:tr h="2043112">
                <a:tc>
                  <a:txBody>
                    <a:bodyPr/>
                    <a:lstStyle/>
                    <a:p>
                      <a:r>
                        <a:rPr lang="fr-FR" sz="2800" b="1" i="0" dirty="0" smtClean="0">
                          <a:solidFill>
                            <a:srgbClr val="0070C0"/>
                          </a:solidFill>
                          <a:effectLst/>
                          <a:latin typeface="Arial Rounded MT Bold" panose="020F0704030504030204" pitchFamily="34" charset="0"/>
                          <a:hlinkClick r:id="rId2"/>
                        </a:rPr>
                        <a:t>https://ebird.org/data/download?p=ebd_BE_201501_202212_relNov-2022.zip</a:t>
                      </a:r>
                      <a:endParaRPr lang="fr-FR" sz="2800" b="1" dirty="0">
                        <a:solidFill>
                          <a:srgbClr val="0070C0"/>
                        </a:solidFill>
                        <a:latin typeface="Arial Rounded MT Bold" panose="020F070403050403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5" name="Tableau 4"/>
          <p:cNvGraphicFramePr>
            <a:graphicFrameLocks noGrp="1"/>
          </p:cNvGraphicFramePr>
          <p:nvPr/>
        </p:nvGraphicFramePr>
        <p:xfrm>
          <a:off x="10768084" y="6359857"/>
          <a:ext cx="6005015" cy="1883391"/>
        </p:xfrm>
        <a:graphic>
          <a:graphicData uri="http://schemas.openxmlformats.org/drawingml/2006/table">
            <a:tbl>
              <a:tblPr/>
              <a:tblGrid>
                <a:gridCol w="6005015"/>
              </a:tblGrid>
              <a:tr h="1883391">
                <a:tc>
                  <a:txBody>
                    <a:bodyPr/>
                    <a:lstStyle/>
                    <a:p>
                      <a:r>
                        <a:rPr lang="fr-FR" sz="2800" b="1" u="sng" dirty="0" smtClean="0">
                          <a:solidFill>
                            <a:srgbClr val="0D97FF"/>
                          </a:solidFill>
                          <a:latin typeface="Arial Rounded MT Bold" panose="020F0704030504030204" pitchFamily="34" charset="0"/>
                        </a:rPr>
                        <a:t>https://download.ebird.org/ebd/ebd_BE_201501_202212_relNov-2022.zip</a:t>
                      </a:r>
                      <a:endParaRPr lang="fr-FR" sz="2800" b="1" u="sng" dirty="0">
                        <a:solidFill>
                          <a:srgbClr val="0D97FF"/>
                        </a:solidFill>
                        <a:latin typeface="Arial Rounded MT Bold" panose="020F070403050403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4" name="TextBox 4"/>
          <p:cNvSpPr txBox="1"/>
          <p:nvPr/>
        </p:nvSpPr>
        <p:spPr>
          <a:xfrm>
            <a:off x="833437" y="4100957"/>
            <a:ext cx="18159422" cy="1962076"/>
          </a:xfrm>
          <a:prstGeom prst="rect">
            <a:avLst/>
          </a:prstGeom>
        </p:spPr>
        <p:txBody>
          <a:bodyPr lIns="0" tIns="0" rIns="0" bIns="0" rtlCol="0" anchor="t">
            <a:spAutoFit/>
          </a:bodyPr>
          <a:lstStyle/>
          <a:p>
            <a:pPr>
              <a:lnSpc>
                <a:spcPts val="15345"/>
              </a:lnSpc>
            </a:pPr>
            <a:endParaRPr lang="en-US" sz="12790" dirty="0">
              <a:solidFill>
                <a:srgbClr val="A4E473"/>
              </a:solidFill>
              <a:latin typeface="Fira Sans Medium" panose="020B0603050000020004"/>
            </a:endParaRPr>
          </a:p>
        </p:txBody>
      </p:sp>
      <p:graphicFrame>
        <p:nvGraphicFramePr>
          <p:cNvPr id="12" name="Tableau 11"/>
          <p:cNvGraphicFramePr>
            <a:graphicFrameLocks noGrp="1"/>
          </p:cNvGraphicFramePr>
          <p:nvPr/>
        </p:nvGraphicFramePr>
        <p:xfrm>
          <a:off x="685800" y="266696"/>
          <a:ext cx="16974390" cy="9749022"/>
        </p:xfrm>
        <a:graphic>
          <a:graphicData uri="http://schemas.openxmlformats.org/drawingml/2006/table">
            <a:tbl>
              <a:tblPr firstRow="1" bandRow="1">
                <a:tableStyleId>{5C22544A-7EE6-4342-B048-85BDC9FD1C3A}</a:tableStyleId>
              </a:tblPr>
              <a:tblGrid>
                <a:gridCol w="5658130"/>
                <a:gridCol w="2483433"/>
                <a:gridCol w="8832827"/>
              </a:tblGrid>
              <a:tr h="534306">
                <a:tc>
                  <a:txBody>
                    <a:bodyPr/>
                    <a:lstStyle/>
                    <a:p>
                      <a:r>
                        <a:rPr lang="fr-FR" sz="2800" dirty="0" smtClean="0">
                          <a:latin typeface="Arial Rounded MT Bold" panose="020F0704030504030204" pitchFamily="34" charset="0"/>
                        </a:rPr>
                        <a:t>Les</a:t>
                      </a:r>
                      <a:r>
                        <a:rPr lang="fr-FR" sz="2800" baseline="0" dirty="0" smtClean="0">
                          <a:latin typeface="Arial Rounded MT Bold" panose="020F0704030504030204" pitchFamily="34" charset="0"/>
                        </a:rPr>
                        <a:t> champs</a:t>
                      </a:r>
                      <a:endParaRPr lang="fr-FR" sz="2800" dirty="0">
                        <a:latin typeface="Arial Rounded MT Bold" panose="020F0704030504030204" pitchFamily="34" charset="0"/>
                      </a:endParaRPr>
                    </a:p>
                  </a:txBody>
                  <a:tcPr/>
                </a:tc>
                <a:tc>
                  <a:txBody>
                    <a:bodyPr/>
                    <a:lstStyle/>
                    <a:p>
                      <a:r>
                        <a:rPr lang="fr-FR" sz="2800" dirty="0" smtClean="0">
                          <a:latin typeface="Arial Rounded MT Bold" panose="020F0704030504030204" pitchFamily="34" charset="0"/>
                        </a:rPr>
                        <a:t>Leurs types</a:t>
                      </a:r>
                      <a:endParaRPr lang="fr-FR" sz="2800" dirty="0">
                        <a:latin typeface="Arial Rounded MT Bold" panose="020F0704030504030204" pitchFamily="34" charset="0"/>
                      </a:endParaRPr>
                    </a:p>
                  </a:txBody>
                  <a:tcPr/>
                </a:tc>
                <a:tc>
                  <a:txBody>
                    <a:bodyPr/>
                    <a:lstStyle/>
                    <a:p>
                      <a:r>
                        <a:rPr lang="fr-FR" sz="2800" dirty="0" smtClean="0">
                          <a:latin typeface="Arial Rounded MT Bold" panose="020F0704030504030204" pitchFamily="34" charset="0"/>
                        </a:rPr>
                        <a:t>Description</a:t>
                      </a:r>
                      <a:endParaRPr lang="fr-FR" sz="2800" dirty="0">
                        <a:latin typeface="Arial Rounded MT Bold" panose="020F0704030504030204" pitchFamily="34" charset="0"/>
                      </a:endParaRPr>
                    </a:p>
                  </a:txBody>
                  <a:tcPr/>
                </a:tc>
              </a:tr>
              <a:tr h="382396">
                <a:tc>
                  <a:txBody>
                    <a:bodyPr/>
                    <a:lstStyle/>
                    <a:p>
                      <a:r>
                        <a:rPr lang="fr-FR" dirty="0" smtClean="0"/>
                        <a:t>GLOBAL UNIQUE IDENTIFIER</a:t>
                      </a:r>
                      <a:endParaRPr lang="fr-FR" dirty="0"/>
                    </a:p>
                  </a:txBody>
                  <a:tcPr/>
                </a:tc>
                <a:tc>
                  <a:txBody>
                    <a:bodyPr/>
                    <a:lstStyle/>
                    <a:p>
                      <a:r>
                        <a:rPr lang="fr-FR" dirty="0" smtClean="0"/>
                        <a:t>String</a:t>
                      </a:r>
                      <a:endParaRPr lang="fr-FR" dirty="0"/>
                    </a:p>
                  </a:txBody>
                  <a:tcPr/>
                </a:tc>
                <a:tc>
                  <a:txBody>
                    <a:bodyPr/>
                    <a:lstStyle/>
                    <a:p>
                      <a:r>
                        <a:rPr lang="fr-FR" dirty="0" smtClean="0"/>
                        <a:t>Clé de l’enregistrement</a:t>
                      </a:r>
                      <a:r>
                        <a:rPr lang="fr-FR" baseline="0" dirty="0" smtClean="0"/>
                        <a:t> représente la clé primaire du data</a:t>
                      </a:r>
                      <a:endParaRPr lang="fr-FR" dirty="0"/>
                    </a:p>
                  </a:txBody>
                  <a:tcPr/>
                </a:tc>
              </a:tr>
              <a:tr h="382396">
                <a:tc>
                  <a:txBody>
                    <a:bodyPr/>
                    <a:lstStyle/>
                    <a:p>
                      <a:r>
                        <a:rPr lang="fr-FR" dirty="0" smtClean="0"/>
                        <a:t>TAXON CONCEPT ID</a:t>
                      </a:r>
                      <a:endParaRPr lang="fr-FR" dirty="0"/>
                    </a:p>
                  </a:txBody>
                  <a:tcPr/>
                </a:tc>
                <a:tc>
                  <a:txBody>
                    <a:bodyPr/>
                    <a:lstStyle/>
                    <a:p>
                      <a:r>
                        <a:rPr lang="fr-FR" dirty="0" smtClean="0"/>
                        <a:t>String</a:t>
                      </a:r>
                      <a:endParaRPr lang="fr-FR" dirty="0"/>
                    </a:p>
                  </a:txBody>
                  <a:tcPr/>
                </a:tc>
                <a:tc>
                  <a:txBody>
                    <a:bodyPr/>
                    <a:lstStyle/>
                    <a:p>
                      <a:r>
                        <a:rPr lang="fr-FR" dirty="0" smtClean="0"/>
                        <a:t>Le clé de chaque espèces</a:t>
                      </a:r>
                      <a:endParaRPr lang="fr-FR" dirty="0"/>
                    </a:p>
                  </a:txBody>
                  <a:tcPr/>
                </a:tc>
              </a:tr>
              <a:tr h="382396">
                <a:tc>
                  <a:txBody>
                    <a:bodyPr/>
                    <a:lstStyle/>
                    <a:p>
                      <a:r>
                        <a:rPr lang="fr-FR" dirty="0" smtClean="0"/>
                        <a:t>TAXONOMIC ORDER</a:t>
                      </a:r>
                      <a:endParaRPr lang="fr-FR" dirty="0"/>
                    </a:p>
                  </a:txBody>
                  <a:tcPr/>
                </a:tc>
                <a:tc>
                  <a:txBody>
                    <a:bodyPr/>
                    <a:lstStyle/>
                    <a:p>
                      <a:r>
                        <a:rPr lang="fr-FR" dirty="0" smtClean="0"/>
                        <a:t>Int</a:t>
                      </a:r>
                      <a:endParaRPr lang="fr-FR" dirty="0"/>
                    </a:p>
                  </a:txBody>
                  <a:tcPr/>
                </a:tc>
                <a:tc>
                  <a:txBody>
                    <a:bodyPr/>
                    <a:lstStyle/>
                    <a:p>
                      <a:r>
                        <a:rPr lang="fr-FR" dirty="0" smtClean="0"/>
                        <a:t>L’ordre mondial pour les espèces mais</a:t>
                      </a:r>
                      <a:r>
                        <a:rPr lang="fr-FR" baseline="0" dirty="0" smtClean="0"/>
                        <a:t> il est possible de le changer</a:t>
                      </a:r>
                      <a:endParaRPr lang="fr-FR" dirty="0"/>
                    </a:p>
                  </a:txBody>
                  <a:tcPr/>
                </a:tc>
              </a:tr>
              <a:tr h="382396">
                <a:tc>
                  <a:txBody>
                    <a:bodyPr/>
                    <a:lstStyle/>
                    <a:p>
                      <a:r>
                        <a:rPr lang="fr-FR" dirty="0" smtClean="0"/>
                        <a:t>COMMON NAME</a:t>
                      </a:r>
                      <a:endParaRPr lang="fr-FR" dirty="0"/>
                    </a:p>
                  </a:txBody>
                  <a:tcPr/>
                </a:tc>
                <a:tc>
                  <a:txBody>
                    <a:bodyPr/>
                    <a:lstStyle/>
                    <a:p>
                      <a:r>
                        <a:rPr lang="fr-FR" dirty="0" smtClean="0"/>
                        <a:t>String</a:t>
                      </a:r>
                      <a:endParaRPr lang="fr-FR" dirty="0"/>
                    </a:p>
                  </a:txBody>
                  <a:tcPr/>
                </a:tc>
                <a:tc>
                  <a:txBody>
                    <a:bodyPr/>
                    <a:lstStyle/>
                    <a:p>
                      <a:r>
                        <a:rPr lang="fr-FR" dirty="0" smtClean="0"/>
                        <a:t>Le</a:t>
                      </a:r>
                      <a:r>
                        <a:rPr lang="fr-FR" baseline="0" dirty="0" smtClean="0"/>
                        <a:t> nom commun de chaque espèces</a:t>
                      </a:r>
                      <a:endParaRPr lang="fr-FR" dirty="0"/>
                    </a:p>
                  </a:txBody>
                  <a:tcPr/>
                </a:tc>
              </a:tr>
              <a:tr h="382396">
                <a:tc>
                  <a:txBody>
                    <a:bodyPr/>
                    <a:lstStyle/>
                    <a:p>
                      <a:r>
                        <a:rPr lang="fr-FR" dirty="0" smtClean="0"/>
                        <a:t>SCIENTIFIC NAME</a:t>
                      </a:r>
                      <a:endParaRPr lang="fr-FR" dirty="0"/>
                    </a:p>
                  </a:txBody>
                  <a:tcPr/>
                </a:tc>
                <a:tc>
                  <a:txBody>
                    <a:bodyPr/>
                    <a:lstStyle/>
                    <a:p>
                      <a:r>
                        <a:rPr lang="fr-FR" dirty="0" smtClean="0"/>
                        <a:t>String</a:t>
                      </a:r>
                      <a:endParaRPr lang="fr-FR" dirty="0"/>
                    </a:p>
                  </a:txBody>
                  <a:tcPr/>
                </a:tc>
                <a:tc>
                  <a:txBody>
                    <a:bodyPr/>
                    <a:lstStyle/>
                    <a:p>
                      <a:r>
                        <a:rPr lang="fr-FR" dirty="0" smtClean="0"/>
                        <a:t>Le</a:t>
                      </a:r>
                      <a:r>
                        <a:rPr lang="fr-FR" baseline="0" dirty="0" smtClean="0"/>
                        <a:t> nom scientifique de chaque espèces</a:t>
                      </a:r>
                      <a:endParaRPr lang="fr-FR" dirty="0"/>
                    </a:p>
                  </a:txBody>
                  <a:tcPr/>
                </a:tc>
              </a:tr>
              <a:tr h="382396">
                <a:tc>
                  <a:txBody>
                    <a:bodyPr/>
                    <a:lstStyle/>
                    <a:p>
                      <a:r>
                        <a:rPr lang="fr-FR" dirty="0" smtClean="0"/>
                        <a:t>OBSERVATION COUNT</a:t>
                      </a:r>
                      <a:endParaRPr lang="fr-FR" dirty="0"/>
                    </a:p>
                  </a:txBody>
                  <a:tcPr/>
                </a:tc>
                <a:tc>
                  <a:txBody>
                    <a:bodyPr/>
                    <a:lstStyle/>
                    <a:p>
                      <a:r>
                        <a:rPr lang="fr-FR" dirty="0" smtClean="0"/>
                        <a:t>Int</a:t>
                      </a:r>
                      <a:endParaRPr lang="fr-FR" dirty="0"/>
                    </a:p>
                  </a:txBody>
                  <a:tcPr/>
                </a:tc>
                <a:tc>
                  <a:txBody>
                    <a:bodyPr/>
                    <a:lstStyle/>
                    <a:p>
                      <a:r>
                        <a:rPr lang="fr-FR" dirty="0" smtClean="0"/>
                        <a:t>Le nombre des </a:t>
                      </a:r>
                      <a:r>
                        <a:rPr lang="fr-FR" baseline="0" dirty="0" smtClean="0"/>
                        <a:t>espèces</a:t>
                      </a:r>
                      <a:endParaRPr lang="fr-FR" dirty="0"/>
                    </a:p>
                  </a:txBody>
                  <a:tcPr/>
                </a:tc>
              </a:tr>
              <a:tr h="382396">
                <a:tc>
                  <a:txBody>
                    <a:bodyPr/>
                    <a:lstStyle/>
                    <a:p>
                      <a:r>
                        <a:rPr lang="fr-FR" dirty="0" smtClean="0"/>
                        <a:t>COUNTRY</a:t>
                      </a:r>
                      <a:endParaRPr lang="fr-FR" dirty="0"/>
                    </a:p>
                  </a:txBody>
                  <a:tcPr/>
                </a:tc>
                <a:tc>
                  <a:txBody>
                    <a:bodyPr/>
                    <a:lstStyle/>
                    <a:p>
                      <a:r>
                        <a:rPr lang="fr-FR" dirty="0" smtClean="0"/>
                        <a:t>String</a:t>
                      </a:r>
                      <a:endParaRPr lang="fr-FR" dirty="0"/>
                    </a:p>
                  </a:txBody>
                  <a:tcPr/>
                </a:tc>
                <a:tc>
                  <a:txBody>
                    <a:bodyPr/>
                    <a:lstStyle/>
                    <a:p>
                      <a:r>
                        <a:rPr lang="fr-FR" dirty="0" smtClean="0"/>
                        <a:t>Les pays où nous cherchons d'analyser l'abondance des espèces d'oiseaux</a:t>
                      </a:r>
                      <a:endParaRPr lang="fr-FR" dirty="0"/>
                    </a:p>
                  </a:txBody>
                  <a:tcPr/>
                </a:tc>
              </a:tr>
              <a:tr h="382396">
                <a:tc>
                  <a:txBody>
                    <a:bodyPr/>
                    <a:lstStyle/>
                    <a:p>
                      <a:r>
                        <a:rPr lang="fr-FR" dirty="0" smtClean="0"/>
                        <a:t>COUNTRY CODE</a:t>
                      </a:r>
                      <a:endParaRPr lang="fr-FR" dirty="0"/>
                    </a:p>
                  </a:txBody>
                  <a:tcPr/>
                </a:tc>
                <a:tc>
                  <a:txBody>
                    <a:bodyPr/>
                    <a:lstStyle/>
                    <a:p>
                      <a:r>
                        <a:rPr lang="fr-FR" dirty="0" smtClean="0"/>
                        <a:t>String</a:t>
                      </a:r>
                      <a:endParaRPr lang="fr-FR" dirty="0"/>
                    </a:p>
                  </a:txBody>
                  <a:tcPr/>
                </a:tc>
                <a:tc>
                  <a:txBody>
                    <a:bodyPr/>
                    <a:lstStyle/>
                    <a:p>
                      <a:r>
                        <a:rPr lang="fr-FR" dirty="0" smtClean="0"/>
                        <a:t>Un Code spécifique de chaque pays</a:t>
                      </a:r>
                      <a:endParaRPr lang="fr-FR" dirty="0"/>
                    </a:p>
                  </a:txBody>
                  <a:tcPr/>
                </a:tc>
              </a:tr>
              <a:tr h="382396">
                <a:tc>
                  <a:txBody>
                    <a:bodyPr/>
                    <a:lstStyle/>
                    <a:p>
                      <a:r>
                        <a:rPr lang="fr-FR" dirty="0" smtClean="0"/>
                        <a:t>STATE</a:t>
                      </a:r>
                      <a:endParaRPr lang="fr-FR" dirty="0"/>
                    </a:p>
                  </a:txBody>
                  <a:tcPr/>
                </a:tc>
                <a:tc>
                  <a:txBody>
                    <a:bodyPr/>
                    <a:lstStyle/>
                    <a:p>
                      <a:r>
                        <a:rPr lang="fr-FR" dirty="0" smtClean="0"/>
                        <a:t>String</a:t>
                      </a:r>
                      <a:endParaRPr lang="fr-FR" dirty="0"/>
                    </a:p>
                  </a:txBody>
                  <a:tcPr/>
                </a:tc>
                <a:tc>
                  <a:txBody>
                    <a:bodyPr/>
                    <a:lstStyle/>
                    <a:p>
                      <a:r>
                        <a:rPr lang="fr-FR" dirty="0" smtClean="0"/>
                        <a:t>Les states de chaque pays</a:t>
                      </a:r>
                      <a:endParaRPr lang="fr-FR" dirty="0"/>
                    </a:p>
                  </a:txBody>
                  <a:tcPr/>
                </a:tc>
              </a:tr>
              <a:tr h="580308">
                <a:tc>
                  <a:txBody>
                    <a:bodyPr/>
                    <a:lstStyle/>
                    <a:p>
                      <a:r>
                        <a:rPr lang="fr-FR" dirty="0" smtClean="0"/>
                        <a:t>STATE CODE</a:t>
                      </a:r>
                      <a:endParaRPr lang="fr-FR" dirty="0"/>
                    </a:p>
                  </a:txBody>
                  <a:tcPr/>
                </a:tc>
                <a:tc>
                  <a:txBody>
                    <a:bodyPr/>
                    <a:lstStyle/>
                    <a:p>
                      <a:r>
                        <a:rPr lang="fr-FR" dirty="0" smtClean="0"/>
                        <a:t>String</a:t>
                      </a:r>
                      <a:endParaRPr lang="fr-FR" dirty="0"/>
                    </a:p>
                  </a:txBody>
                  <a:tcPr/>
                </a:tc>
                <a:tc>
                  <a:txBody>
                    <a:bodyPr/>
                    <a:lstStyle/>
                    <a:p>
                      <a:r>
                        <a:rPr lang="fr-FR" dirty="0" smtClean="0"/>
                        <a:t>Le clé des states</a:t>
                      </a:r>
                      <a:endParaRPr lang="fr-FR" dirty="0"/>
                    </a:p>
                  </a:txBody>
                  <a:tcPr/>
                </a:tc>
              </a:tr>
              <a:tr h="382396">
                <a:tc>
                  <a:txBody>
                    <a:bodyPr/>
                    <a:lstStyle/>
                    <a:p>
                      <a:r>
                        <a:rPr lang="fr-FR" dirty="0" smtClean="0"/>
                        <a:t>LOCALITY ID</a:t>
                      </a:r>
                      <a:endParaRPr lang="fr-FR" dirty="0"/>
                    </a:p>
                  </a:txBody>
                  <a:tcPr/>
                </a:tc>
                <a:tc>
                  <a:txBody>
                    <a:bodyPr/>
                    <a:lstStyle/>
                    <a:p>
                      <a:r>
                        <a:rPr lang="fr-FR" dirty="0" smtClean="0"/>
                        <a:t>String</a:t>
                      </a:r>
                      <a:endParaRPr lang="fr-FR" dirty="0"/>
                    </a:p>
                  </a:txBody>
                  <a:tcPr/>
                </a:tc>
                <a:tc>
                  <a:txBody>
                    <a:bodyPr/>
                    <a:lstStyle/>
                    <a:p>
                      <a:r>
                        <a:rPr lang="fr-FR" dirty="0" smtClean="0"/>
                        <a:t>Id de chaque</a:t>
                      </a:r>
                      <a:r>
                        <a:rPr lang="fr-FR" baseline="0" dirty="0" smtClean="0"/>
                        <a:t> </a:t>
                      </a:r>
                      <a:r>
                        <a:rPr lang="fr-FR" dirty="0" smtClean="0"/>
                        <a:t>places</a:t>
                      </a:r>
                      <a:endParaRPr lang="fr-FR" dirty="0"/>
                    </a:p>
                  </a:txBody>
                  <a:tcPr/>
                </a:tc>
              </a:tr>
              <a:tr h="382396">
                <a:tc>
                  <a:txBody>
                    <a:bodyPr/>
                    <a:lstStyle/>
                    <a:p>
                      <a:r>
                        <a:rPr lang="fr-FR" dirty="0" smtClean="0"/>
                        <a:t>LOCALITY</a:t>
                      </a:r>
                      <a:endParaRPr lang="fr-FR" dirty="0"/>
                    </a:p>
                  </a:txBody>
                  <a:tcPr/>
                </a:tc>
                <a:tc>
                  <a:txBody>
                    <a:bodyPr/>
                    <a:lstStyle/>
                    <a:p>
                      <a:r>
                        <a:rPr lang="fr-FR" dirty="0" smtClean="0"/>
                        <a:t>String</a:t>
                      </a:r>
                      <a:endParaRPr lang="fr-FR" dirty="0"/>
                    </a:p>
                  </a:txBody>
                  <a:tcPr/>
                </a:tc>
                <a:tc>
                  <a:txBody>
                    <a:bodyPr/>
                    <a:lstStyle/>
                    <a:p>
                      <a:r>
                        <a:rPr lang="fr-FR" dirty="0" smtClean="0"/>
                        <a:t>Des places exacte dans les states</a:t>
                      </a:r>
                      <a:r>
                        <a:rPr lang="fr-FR" baseline="0" dirty="0" smtClean="0"/>
                        <a:t> </a:t>
                      </a:r>
                      <a:endParaRPr lang="fr-FR" dirty="0"/>
                    </a:p>
                  </a:txBody>
                  <a:tcPr/>
                </a:tc>
              </a:tr>
              <a:tr h="382396">
                <a:tc>
                  <a:txBody>
                    <a:bodyPr/>
                    <a:lstStyle/>
                    <a:p>
                      <a:r>
                        <a:rPr lang="fr-FR" dirty="0" smtClean="0"/>
                        <a:t>LOCALITY TYPE</a:t>
                      </a:r>
                      <a:endParaRPr lang="fr-FR" dirty="0"/>
                    </a:p>
                  </a:txBody>
                  <a:tcPr/>
                </a:tc>
                <a:tc>
                  <a:txBody>
                    <a:bodyPr/>
                    <a:lstStyle/>
                    <a:p>
                      <a:r>
                        <a:rPr lang="fr-FR" dirty="0" smtClean="0"/>
                        <a:t>Char</a:t>
                      </a:r>
                      <a:endParaRPr lang="fr-FR" dirty="0"/>
                    </a:p>
                  </a:txBody>
                  <a:tcPr/>
                </a:tc>
                <a:tc>
                  <a:txBody>
                    <a:bodyPr/>
                    <a:lstStyle/>
                    <a:p>
                      <a:r>
                        <a:rPr lang="fr-FR" dirty="0" smtClean="0"/>
                        <a:t>Les types de</a:t>
                      </a:r>
                      <a:r>
                        <a:rPr lang="fr-FR" baseline="0" dirty="0" smtClean="0"/>
                        <a:t> chaque lieu</a:t>
                      </a:r>
                      <a:endParaRPr lang="fr-FR" dirty="0"/>
                    </a:p>
                  </a:txBody>
                  <a:tcPr/>
                </a:tc>
              </a:tr>
              <a:tr h="928921">
                <a:tc>
                  <a:txBody>
                    <a:bodyPr/>
                    <a:lstStyle/>
                    <a:p>
                      <a:r>
                        <a:rPr lang="fr-FR" dirty="0" smtClean="0"/>
                        <a:t>LATITUDE</a:t>
                      </a:r>
                      <a:endParaRPr lang="fr-FR" dirty="0"/>
                    </a:p>
                  </a:txBody>
                  <a:tcPr/>
                </a:tc>
                <a:tc>
                  <a:txBody>
                    <a:bodyPr/>
                    <a:lstStyle/>
                    <a:p>
                      <a:r>
                        <a:rPr lang="fr-FR" dirty="0" err="1" smtClean="0"/>
                        <a:t>Float</a:t>
                      </a:r>
                      <a:endParaRPr lang="fr-FR" dirty="0"/>
                    </a:p>
                  </a:txBody>
                  <a:tcPr/>
                </a:tc>
                <a:tc>
                  <a:txBody>
                    <a:bodyPr/>
                    <a:lstStyle/>
                    <a:p>
                      <a:r>
                        <a:rPr lang="fr-FR" sz="1800" b="0" i="0" kern="1200" dirty="0" smtClean="0">
                          <a:solidFill>
                            <a:schemeClr val="dk1"/>
                          </a:solidFill>
                          <a:effectLst/>
                          <a:latin typeface="+mn-lt"/>
                          <a:ea typeface="+mn-ea"/>
                          <a:cs typeface="+mn-cs"/>
                        </a:rPr>
                        <a:t>La latitude est une coordonnée géographique représentée par une valeur angulaire, expression de la position d'un point sur Terre, au nord ou au sud de l'équateur qui est le plan de référence.</a:t>
                      </a:r>
                      <a:endParaRPr lang="fr-FR" dirty="0"/>
                    </a:p>
                  </a:txBody>
                  <a:tcPr/>
                </a:tc>
              </a:tr>
              <a:tr h="650245">
                <a:tc>
                  <a:txBody>
                    <a:bodyPr/>
                    <a:lstStyle/>
                    <a:p>
                      <a:r>
                        <a:rPr lang="fr-FR" dirty="0" smtClean="0"/>
                        <a:t>LONGITUDE</a:t>
                      </a:r>
                      <a:endParaRPr lang="fr-FR" dirty="0"/>
                    </a:p>
                  </a:txBody>
                  <a:tcPr/>
                </a:tc>
                <a:tc>
                  <a:txBody>
                    <a:bodyPr/>
                    <a:lstStyle/>
                    <a:p>
                      <a:r>
                        <a:rPr lang="fr-FR" dirty="0" err="1" smtClean="0"/>
                        <a:t>Float</a:t>
                      </a:r>
                      <a:endParaRPr lang="fr-FR" dirty="0"/>
                    </a:p>
                  </a:txBody>
                  <a:tcPr/>
                </a:tc>
                <a:tc>
                  <a:txBody>
                    <a:bodyPr/>
                    <a:lstStyle/>
                    <a:p>
                      <a:r>
                        <a:rPr lang="fr-FR" dirty="0" smtClean="0"/>
                        <a:t>Une longitude se mesure par rapport à une référence arbitraire qui, sur Terre, est généralement le méridien de Greenwich.</a:t>
                      </a:r>
                      <a:endParaRPr lang="fr-FR" dirty="0"/>
                    </a:p>
                  </a:txBody>
                  <a:tcPr/>
                </a:tc>
              </a:tr>
              <a:tr h="382396">
                <a:tc>
                  <a:txBody>
                    <a:bodyPr/>
                    <a:lstStyle/>
                    <a:p>
                      <a:r>
                        <a:rPr lang="fr-FR" dirty="0" smtClean="0"/>
                        <a:t>OBSERVATION DATE</a:t>
                      </a:r>
                      <a:endParaRPr lang="fr-FR" dirty="0"/>
                    </a:p>
                  </a:txBody>
                  <a:tcPr/>
                </a:tc>
                <a:tc>
                  <a:txBody>
                    <a:bodyPr/>
                    <a:lstStyle/>
                    <a:p>
                      <a:r>
                        <a:rPr lang="fr-FR" dirty="0" smtClean="0"/>
                        <a:t>Date</a:t>
                      </a:r>
                      <a:endParaRPr lang="fr-FR" dirty="0"/>
                    </a:p>
                  </a:txBody>
                  <a:tcPr/>
                </a:tc>
                <a:tc>
                  <a:txBody>
                    <a:bodyPr/>
                    <a:lstStyle/>
                    <a:p>
                      <a:r>
                        <a:rPr lang="fr-FR" dirty="0" smtClean="0"/>
                        <a:t>La date</a:t>
                      </a:r>
                      <a:r>
                        <a:rPr lang="fr-FR" baseline="0" dirty="0" smtClean="0"/>
                        <a:t> et le temps de chaque enregistrement</a:t>
                      </a:r>
                      <a:endParaRPr lang="fr-FR" dirty="0"/>
                    </a:p>
                  </a:txBody>
                  <a:tcPr/>
                </a:tc>
              </a:tr>
              <a:tr h="382396">
                <a:tc>
                  <a:txBody>
                    <a:bodyPr/>
                    <a:lstStyle/>
                    <a:p>
                      <a:r>
                        <a:rPr lang="fr-FR" dirty="0" smtClean="0"/>
                        <a:t>OBSERVER ID</a:t>
                      </a:r>
                      <a:endParaRPr lang="fr-FR" dirty="0"/>
                    </a:p>
                  </a:txBody>
                  <a:tcPr/>
                </a:tc>
                <a:tc>
                  <a:txBody>
                    <a:bodyPr/>
                    <a:lstStyle/>
                    <a:p>
                      <a:r>
                        <a:rPr lang="fr-FR" dirty="0" smtClean="0"/>
                        <a:t>String</a:t>
                      </a:r>
                      <a:endParaRPr lang="fr-FR" dirty="0"/>
                    </a:p>
                  </a:txBody>
                  <a:tcPr/>
                </a:tc>
                <a:tc>
                  <a:txBody>
                    <a:bodyPr/>
                    <a:lstStyle/>
                    <a:p>
                      <a:r>
                        <a:rPr lang="fr-FR" dirty="0" smtClean="0"/>
                        <a:t>Les</a:t>
                      </a:r>
                      <a:r>
                        <a:rPr lang="fr-FR" baseline="0" dirty="0" smtClean="0"/>
                        <a:t> clés</a:t>
                      </a:r>
                      <a:r>
                        <a:rPr lang="fr-FR" dirty="0" smtClean="0"/>
                        <a:t> des superviseurs</a:t>
                      </a:r>
                      <a:endParaRPr lang="fr-FR" dirty="0"/>
                    </a:p>
                  </a:txBody>
                  <a:tcPr/>
                </a:tc>
              </a:tr>
              <a:tr h="382396">
                <a:tc>
                  <a:txBody>
                    <a:bodyPr/>
                    <a:lstStyle/>
                    <a:p>
                      <a:r>
                        <a:rPr lang="fr-FR" dirty="0" smtClean="0"/>
                        <a:t>NUMBER OBSERVERS</a:t>
                      </a:r>
                      <a:endParaRPr lang="fr-FR" dirty="0"/>
                    </a:p>
                  </a:txBody>
                  <a:tcPr/>
                </a:tc>
                <a:tc>
                  <a:txBody>
                    <a:bodyPr/>
                    <a:lstStyle/>
                    <a:p>
                      <a:r>
                        <a:rPr lang="fr-FR" dirty="0" smtClean="0"/>
                        <a:t>Int</a:t>
                      </a:r>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fr-FR" sz="1800" b="0" i="0" kern="1200" dirty="0" smtClean="0">
                          <a:solidFill>
                            <a:schemeClr val="dk1"/>
                          </a:solidFill>
                          <a:effectLst/>
                          <a:latin typeface="+mn-lt"/>
                          <a:ea typeface="+mn-ea"/>
                          <a:cs typeface="+mn-cs"/>
                        </a:rPr>
                        <a:t>Les personnes</a:t>
                      </a:r>
                      <a:r>
                        <a:rPr lang="fr-FR" sz="1800" b="0" i="0" kern="1200" baseline="0" dirty="0" smtClean="0">
                          <a:solidFill>
                            <a:schemeClr val="dk1"/>
                          </a:solidFill>
                          <a:effectLst/>
                          <a:latin typeface="+mn-lt"/>
                          <a:ea typeface="+mn-ea"/>
                          <a:cs typeface="+mn-cs"/>
                        </a:rPr>
                        <a:t> qui s</a:t>
                      </a:r>
                      <a:r>
                        <a:rPr lang="fr-FR" sz="1800" b="0" i="0" kern="1200" dirty="0" smtClean="0">
                          <a:solidFill>
                            <a:schemeClr val="dk1"/>
                          </a:solidFill>
                          <a:effectLst/>
                          <a:latin typeface="+mn-lt"/>
                          <a:ea typeface="+mn-ea"/>
                          <a:cs typeface="+mn-cs"/>
                        </a:rPr>
                        <a:t>uperviser, voir l’espèce</a:t>
                      </a:r>
                      <a:endParaRPr lang="fr-FR" sz="1800" b="0" i="0" kern="1200" dirty="0" smtClean="0">
                        <a:solidFill>
                          <a:schemeClr val="dk1"/>
                        </a:solidFill>
                        <a:effectLst/>
                        <a:latin typeface="+mn-lt"/>
                        <a:ea typeface="+mn-ea"/>
                        <a:cs typeface="+mn-cs"/>
                      </a:endParaRPr>
                    </a:p>
                  </a:txBody>
                  <a:tcPr/>
                </a:tc>
              </a:tr>
              <a:tr h="382396">
                <a:tc>
                  <a:txBody>
                    <a:bodyPr/>
                    <a:lstStyle/>
                    <a:p>
                      <a:r>
                        <a:rPr lang="fr-FR" dirty="0" smtClean="0"/>
                        <a:t>PROTOCOL CODE</a:t>
                      </a:r>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fr-FR" dirty="0" smtClean="0"/>
                        <a:t>String</a:t>
                      </a:r>
                      <a:endParaRPr lang="fr-FR" dirty="0" smtClean="0"/>
                    </a:p>
                  </a:txBody>
                  <a:tcPr/>
                </a:tc>
                <a:tc>
                  <a:txBody>
                    <a:bodyPr/>
                    <a:lstStyle/>
                    <a:p>
                      <a:r>
                        <a:rPr lang="fr-FR" dirty="0" smtClean="0"/>
                        <a:t>Un clé qui identifie chaque protocole</a:t>
                      </a:r>
                      <a:endParaRPr lang="fr-FR" dirty="0"/>
                    </a:p>
                  </a:txBody>
                  <a:tcPr/>
                </a:tc>
              </a:tr>
              <a:tr h="554510">
                <a:tc>
                  <a:txBody>
                    <a:bodyPr/>
                    <a:lstStyle/>
                    <a:p>
                      <a:r>
                        <a:rPr lang="fr-FR" dirty="0" smtClean="0"/>
                        <a:t>PROTOCOL TYPE</a:t>
                      </a:r>
                      <a:endParaRPr lang="fr-FR" dirty="0"/>
                    </a:p>
                  </a:txBody>
                  <a:tcPr/>
                </a:tc>
                <a:tc>
                  <a:txBody>
                    <a:bodyPr/>
                    <a:lstStyle/>
                    <a:p>
                      <a:r>
                        <a:rPr lang="fr-FR" dirty="0" smtClean="0"/>
                        <a:t>String</a:t>
                      </a:r>
                      <a:endParaRPr lang="fr-FR" dirty="0"/>
                    </a:p>
                  </a:txBody>
                  <a:tcPr/>
                </a:tc>
                <a:tc>
                  <a:txBody>
                    <a:bodyPr/>
                    <a:lstStyle/>
                    <a:p>
                      <a:r>
                        <a:rPr lang="fr-FR" dirty="0" smtClean="0"/>
                        <a:t>Est-ce que l’espèce est Local ou bien</a:t>
                      </a:r>
                      <a:r>
                        <a:rPr lang="fr-FR" baseline="0" dirty="0" smtClean="0"/>
                        <a:t> voyager</a:t>
                      </a:r>
                      <a:endParaRPr lang="fr-FR" dirty="0"/>
                    </a:p>
                  </a:txBody>
                  <a:tcPr/>
                </a:tc>
              </a:tr>
              <a:tr h="382396">
                <a:tc>
                  <a:txBody>
                    <a:bodyPr/>
                    <a:lstStyle/>
                    <a:p>
                      <a:endParaRPr lang="fr-FR"/>
                    </a:p>
                  </a:txBody>
                  <a:tcPr/>
                </a:tc>
                <a:tc>
                  <a:txBody>
                    <a:bodyPr/>
                    <a:lstStyle/>
                    <a:p>
                      <a:endParaRPr lang="fr-FR"/>
                    </a:p>
                  </a:txBody>
                  <a:tcPr/>
                </a:tc>
                <a:tc>
                  <a:txBody>
                    <a:bodyPr/>
                    <a:lstStyle/>
                    <a:p>
                      <a:endParaRPr lang="fr-FR" dirty="0"/>
                    </a:p>
                  </a:txBody>
                  <a:tcPr/>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914400" y="4000500"/>
            <a:ext cx="21124487" cy="2956467"/>
            <a:chOff x="0" y="114706"/>
            <a:chExt cx="28165983" cy="3941955"/>
          </a:xfrm>
        </p:grpSpPr>
        <p:sp>
          <p:nvSpPr>
            <p:cNvPr id="3" name="TextBox 3"/>
            <p:cNvSpPr txBox="1"/>
            <p:nvPr/>
          </p:nvSpPr>
          <p:spPr>
            <a:xfrm>
              <a:off x="0" y="3156896"/>
              <a:ext cx="24212563" cy="899765"/>
            </a:xfrm>
            <a:prstGeom prst="rect">
              <a:avLst/>
            </a:prstGeom>
          </p:spPr>
          <p:txBody>
            <a:bodyPr lIns="0" tIns="0" rIns="0" bIns="0" rtlCol="0" anchor="t">
              <a:spAutoFit/>
            </a:bodyPr>
            <a:lstStyle/>
            <a:p>
              <a:pPr algn="ctr">
                <a:lnSpc>
                  <a:spcPts val="5310"/>
                </a:lnSpc>
                <a:spcBef>
                  <a:spcPct val="0"/>
                </a:spcBef>
              </a:pPr>
              <a:endParaRPr lang="en-US" sz="4425" dirty="0">
                <a:solidFill>
                  <a:srgbClr val="F4F4F4"/>
                </a:solidFill>
                <a:latin typeface="Fira Sans Medium" panose="020B0603050000020004"/>
              </a:endParaRPr>
            </a:p>
          </p:txBody>
        </p:sp>
        <p:sp>
          <p:nvSpPr>
            <p:cNvPr id="4" name="TextBox 4"/>
            <p:cNvSpPr txBox="1"/>
            <p:nvPr/>
          </p:nvSpPr>
          <p:spPr>
            <a:xfrm>
              <a:off x="3953420" y="114706"/>
              <a:ext cx="24212563" cy="2616101"/>
            </a:xfrm>
            <a:prstGeom prst="rect">
              <a:avLst/>
            </a:prstGeom>
          </p:spPr>
          <p:txBody>
            <a:bodyPr lIns="0" tIns="0" rIns="0" bIns="0" rtlCol="0" anchor="t">
              <a:spAutoFit/>
            </a:bodyPr>
            <a:lstStyle/>
            <a:p>
              <a:pPr>
                <a:lnSpc>
                  <a:spcPts val="15345"/>
                </a:lnSpc>
              </a:pPr>
              <a:r>
                <a:rPr lang="en-US" sz="12790" dirty="0" err="1">
                  <a:solidFill>
                    <a:srgbClr val="A4E473"/>
                  </a:solidFill>
                  <a:latin typeface="Fira Sans Medium" panose="020B0603050000020004"/>
                </a:rPr>
                <a:t>Modélisation</a:t>
              </a:r>
              <a:endParaRPr lang="en-US" sz="12790" dirty="0">
                <a:solidFill>
                  <a:srgbClr val="A4E473"/>
                </a:solidFill>
                <a:latin typeface="Fira Sans Medium" panose="020B0603050000020004"/>
              </a:endParaRPr>
            </a:p>
          </p:txBody>
        </p:sp>
      </p:grpSp>
      <p:grpSp>
        <p:nvGrpSpPr>
          <p:cNvPr id="5" name="Group 5"/>
          <p:cNvGrpSpPr/>
          <p:nvPr/>
        </p:nvGrpSpPr>
        <p:grpSpPr>
          <a:xfrm>
            <a:off x="12869442" y="5904696"/>
            <a:ext cx="6383425" cy="5528076"/>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914400" y="0"/>
            <a:ext cx="3505200" cy="3048000"/>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9" name="Group 9"/>
          <p:cNvGrpSpPr/>
          <p:nvPr/>
        </p:nvGrpSpPr>
        <p:grpSpPr>
          <a:xfrm>
            <a:off x="2057400" y="-359396"/>
            <a:ext cx="2141618" cy="1854652"/>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4437</Words>
  <Application>WPS Presentation</Application>
  <PresentationFormat>Personnalisé</PresentationFormat>
  <Paragraphs>307</Paragraphs>
  <Slides>35</Slides>
  <Notes>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35</vt:i4>
      </vt:variant>
    </vt:vector>
  </HeadingPairs>
  <TitlesOfParts>
    <vt:vector size="52" baseType="lpstr">
      <vt:lpstr>Arial</vt:lpstr>
      <vt:lpstr>SimSun</vt:lpstr>
      <vt:lpstr>Wingdings</vt:lpstr>
      <vt:lpstr>Fira Sans Bold</vt:lpstr>
      <vt:lpstr>Open Sans Bold</vt:lpstr>
      <vt:lpstr>Arial</vt:lpstr>
      <vt:lpstr>Open Sans Extra Bold</vt:lpstr>
      <vt:lpstr>Fira Sans Medium</vt:lpstr>
      <vt:lpstr>IBM Plex Sans Bold</vt:lpstr>
      <vt:lpstr>IBM Plex Sans</vt:lpstr>
      <vt:lpstr>Arial Black</vt:lpstr>
      <vt:lpstr>Arial Rounded MT Bold</vt:lpstr>
      <vt:lpstr>Microsoft YaHei</vt:lpstr>
      <vt:lpstr>Arial Unicode MS</vt:lpstr>
      <vt:lpstr>Calibri</vt:lpstr>
      <vt:lpstr>Open Sans Light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Green Light Green White Corporate Geometric Company Internal Deck Business Presentation</dc:title>
  <dc:creator/>
  <cp:lastModifiedBy>Mustapha Ahricha</cp:lastModifiedBy>
  <cp:revision>71</cp:revision>
  <dcterms:created xsi:type="dcterms:W3CDTF">2006-08-16T00:00:00Z</dcterms:created>
  <dcterms:modified xsi:type="dcterms:W3CDTF">2026-02-06T15:27:37Z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6A85915176FD43B7A4E37D0C854CA64C_12</vt:lpwstr>
  </property>
  <property fmtid="{D5CDD505-2E9C-101B-9397-08002B2CF9AE}" pid="3" name="KSOProductBuildVer">
    <vt:lpwstr>1033-12.2.0.23196</vt:lpwstr>
  </property>
</Properties>
</file>